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9" r:id="rId2"/>
    <p:sldId id="350" r:id="rId3"/>
    <p:sldId id="384" r:id="rId4"/>
    <p:sldId id="351" r:id="rId5"/>
    <p:sldId id="352" r:id="rId6"/>
    <p:sldId id="353" r:id="rId7"/>
    <p:sldId id="354" r:id="rId8"/>
    <p:sldId id="355" r:id="rId9"/>
    <p:sldId id="407" r:id="rId10"/>
    <p:sldId id="391" r:id="rId11"/>
    <p:sldId id="392" r:id="rId12"/>
    <p:sldId id="393" r:id="rId13"/>
    <p:sldId id="394" r:id="rId14"/>
    <p:sldId id="405" r:id="rId15"/>
    <p:sldId id="406" r:id="rId16"/>
    <p:sldId id="395" r:id="rId17"/>
    <p:sldId id="396" r:id="rId18"/>
    <p:sldId id="397" r:id="rId19"/>
    <p:sldId id="398" r:id="rId20"/>
    <p:sldId id="399" r:id="rId21"/>
    <p:sldId id="400" r:id="rId22"/>
    <p:sldId id="401" r:id="rId23"/>
    <p:sldId id="402" r:id="rId24"/>
    <p:sldId id="403" r:id="rId25"/>
    <p:sldId id="404" r:id="rId26"/>
    <p:sldId id="270" r:id="rId27"/>
  </p:sldIdLst>
  <p:sldSz cx="9144000" cy="5143500" type="screen16x9"/>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157">
          <p15:clr>
            <a:srgbClr val="A4A3A4"/>
          </p15:clr>
        </p15:guide>
      </p15:sldGuideLst>
    </p:ext>
    <p:ext uri="{2D200454-40CA-4A62-9FC3-DE9A4176ACB9}">
      <p15:notesGuideLst xmlns:p15="http://schemas.microsoft.com/office/powerpoint/2012/main">
        <p15:guide id="1" orient="horz" pos="4615" userDrawn="1">
          <p15:clr>
            <a:srgbClr val="A4A3A4"/>
          </p15:clr>
        </p15:guide>
        <p15:guide id="2" pos="2826" userDrawn="1">
          <p15:clr>
            <a:srgbClr val="A4A3A4"/>
          </p15:clr>
        </p15:guide>
        <p15:guide id="3" orient="horz" pos="2934" userDrawn="1">
          <p15:clr>
            <a:srgbClr val="A4A3A4"/>
          </p15:clr>
        </p15:guide>
        <p15:guide id="4"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598" autoAdjust="0"/>
  </p:normalViewPr>
  <p:slideViewPr>
    <p:cSldViewPr snapToGrid="0">
      <p:cViewPr varScale="1">
        <p:scale>
          <a:sx n="87" d="100"/>
          <a:sy n="87" d="100"/>
        </p:scale>
        <p:origin x="252" y="52"/>
      </p:cViewPr>
      <p:guideLst>
        <p:guide orient="horz" pos="1620"/>
        <p:guide pos="315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15"/>
        <p:guide pos="2826"/>
        <p:guide orient="horz" pos="2934"/>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884998"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884998"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884998"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85957" y="4424407"/>
            <a:ext cx="5486086" cy="4190276"/>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defRPr sz="1200"/>
            </a:lvl1pPr>
          </a:lstStyle>
          <a:p>
            <a:pPr>
              <a:defRPr/>
            </a:pPr>
            <a:endParaRPr lang="en-US"/>
          </a:p>
        </p:txBody>
      </p:sp>
      <p:sp>
        <p:nvSpPr>
          <p:cNvPr id="121863" name="Rectangle 7"/>
          <p:cNvSpPr>
            <a:spLocks noGrp="1" noChangeArrowheads="1"/>
          </p:cNvSpPr>
          <p:nvPr>
            <p:ph type="sldNum" sz="quarter" idx="5"/>
          </p:nvPr>
        </p:nvSpPr>
        <p:spPr bwMode="auto">
          <a:xfrm>
            <a:off x="3884998"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a:t>
            </a:fld>
            <a:endParaRPr lang="en-US"/>
          </a:p>
        </p:txBody>
      </p:sp>
    </p:spTree>
    <p:extLst>
      <p:ext uri="{BB962C8B-B14F-4D97-AF65-F5344CB8AC3E}">
        <p14:creationId xmlns:p14="http://schemas.microsoft.com/office/powerpoint/2010/main" val="172321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17</a:t>
            </a:fld>
            <a:endParaRPr lang="en-US"/>
          </a:p>
        </p:txBody>
      </p:sp>
    </p:spTree>
    <p:extLst>
      <p:ext uri="{BB962C8B-B14F-4D97-AF65-F5344CB8AC3E}">
        <p14:creationId xmlns:p14="http://schemas.microsoft.com/office/powerpoint/2010/main" val="31341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18</a:t>
            </a:fld>
            <a:endParaRPr lang="en-US"/>
          </a:p>
        </p:txBody>
      </p:sp>
    </p:spTree>
    <p:extLst>
      <p:ext uri="{BB962C8B-B14F-4D97-AF65-F5344CB8AC3E}">
        <p14:creationId xmlns:p14="http://schemas.microsoft.com/office/powerpoint/2010/main" val="244230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19</a:t>
            </a:fld>
            <a:endParaRPr lang="en-US"/>
          </a:p>
        </p:txBody>
      </p:sp>
    </p:spTree>
    <p:extLst>
      <p:ext uri="{BB962C8B-B14F-4D97-AF65-F5344CB8AC3E}">
        <p14:creationId xmlns:p14="http://schemas.microsoft.com/office/powerpoint/2010/main" val="252358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20</a:t>
            </a:fld>
            <a:endParaRPr lang="en-US"/>
          </a:p>
        </p:txBody>
      </p:sp>
    </p:spTree>
    <p:extLst>
      <p:ext uri="{BB962C8B-B14F-4D97-AF65-F5344CB8AC3E}">
        <p14:creationId xmlns:p14="http://schemas.microsoft.com/office/powerpoint/2010/main" val="86076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21</a:t>
            </a:fld>
            <a:endParaRPr lang="en-US"/>
          </a:p>
        </p:txBody>
      </p:sp>
    </p:spTree>
    <p:extLst>
      <p:ext uri="{BB962C8B-B14F-4D97-AF65-F5344CB8AC3E}">
        <p14:creationId xmlns:p14="http://schemas.microsoft.com/office/powerpoint/2010/main" val="35444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22</a:t>
            </a:fld>
            <a:endParaRPr lang="en-US"/>
          </a:p>
        </p:txBody>
      </p:sp>
    </p:spTree>
    <p:extLst>
      <p:ext uri="{BB962C8B-B14F-4D97-AF65-F5344CB8AC3E}">
        <p14:creationId xmlns:p14="http://schemas.microsoft.com/office/powerpoint/2010/main" val="126400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23</a:t>
            </a:fld>
            <a:endParaRPr lang="en-US"/>
          </a:p>
        </p:txBody>
      </p:sp>
    </p:spTree>
    <p:extLst>
      <p:ext uri="{BB962C8B-B14F-4D97-AF65-F5344CB8AC3E}">
        <p14:creationId xmlns:p14="http://schemas.microsoft.com/office/powerpoint/2010/main" val="93236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24</a:t>
            </a:fld>
            <a:endParaRPr lang="en-US"/>
          </a:p>
        </p:txBody>
      </p:sp>
    </p:spTree>
    <p:extLst>
      <p:ext uri="{BB962C8B-B14F-4D97-AF65-F5344CB8AC3E}">
        <p14:creationId xmlns:p14="http://schemas.microsoft.com/office/powerpoint/2010/main" val="59387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25</a:t>
            </a:fld>
            <a:endParaRPr lang="en-US"/>
          </a:p>
        </p:txBody>
      </p:sp>
    </p:spTree>
    <p:extLst>
      <p:ext uri="{BB962C8B-B14F-4D97-AF65-F5344CB8AC3E}">
        <p14:creationId xmlns:p14="http://schemas.microsoft.com/office/powerpoint/2010/main" val="314738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a:t>
            </a:fld>
            <a:endParaRPr lang="en-US"/>
          </a:p>
        </p:txBody>
      </p:sp>
    </p:spTree>
    <p:extLst>
      <p:ext uri="{BB962C8B-B14F-4D97-AF65-F5344CB8AC3E}">
        <p14:creationId xmlns:p14="http://schemas.microsoft.com/office/powerpoint/2010/main" val="40797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3</a:t>
            </a:fld>
            <a:endParaRPr lang="en-US"/>
          </a:p>
        </p:txBody>
      </p:sp>
    </p:spTree>
    <p:extLst>
      <p:ext uri="{BB962C8B-B14F-4D97-AF65-F5344CB8AC3E}">
        <p14:creationId xmlns:p14="http://schemas.microsoft.com/office/powerpoint/2010/main" val="13144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334024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52805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260670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12</a:t>
            </a:fld>
            <a:endParaRPr lang="en-US"/>
          </a:p>
        </p:txBody>
      </p:sp>
    </p:spTree>
    <p:extLst>
      <p:ext uri="{BB962C8B-B14F-4D97-AF65-F5344CB8AC3E}">
        <p14:creationId xmlns:p14="http://schemas.microsoft.com/office/powerpoint/2010/main" val="383288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13</a:t>
            </a:fld>
            <a:endParaRPr lang="en-US"/>
          </a:p>
        </p:txBody>
      </p:sp>
    </p:spTree>
    <p:extLst>
      <p:ext uri="{BB962C8B-B14F-4D97-AF65-F5344CB8AC3E}">
        <p14:creationId xmlns:p14="http://schemas.microsoft.com/office/powerpoint/2010/main" val="121965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16</a:t>
            </a:fld>
            <a:endParaRPr lang="en-US"/>
          </a:p>
        </p:txBody>
      </p:sp>
    </p:spTree>
    <p:extLst>
      <p:ext uri="{BB962C8B-B14F-4D97-AF65-F5344CB8AC3E}">
        <p14:creationId xmlns:p14="http://schemas.microsoft.com/office/powerpoint/2010/main" val="328697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endParaRPr lang="en-US" noProof="0"/>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descr="TI training slides BG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6"/>
            <a:ext cx="9153769" cy="5156392"/>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descr="TI training slides BG3.jpg"/>
          <p:cNvPicPr>
            <a:picLocks noChangeAspect="1"/>
          </p:cNvPicPr>
          <p:nvPr userDrawn="1"/>
        </p:nvPicPr>
        <p:blipFill rotWithShape="1">
          <a:blip r:embed="rId2">
            <a:extLst>
              <a:ext uri="{28A0092B-C50C-407E-A947-70E740481C1C}">
                <a14:useLocalDpi xmlns:a14="http://schemas.microsoft.com/office/drawing/2010/main" val="0"/>
              </a:ext>
            </a:extLst>
          </a:blip>
          <a:srcRect l="847"/>
          <a:stretch/>
        </p:blipFill>
        <p:spPr>
          <a:xfrm>
            <a:off x="-9136" y="0"/>
            <a:ext cx="9162274"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0.png"/></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Plan for Tonight’s Office Hours </a:t>
            </a:r>
          </a:p>
        </p:txBody>
      </p:sp>
      <p:sp>
        <p:nvSpPr>
          <p:cNvPr id="5" name="Content Placeholder 4"/>
          <p:cNvSpPr>
            <a:spLocks noGrp="1"/>
          </p:cNvSpPr>
          <p:nvPr>
            <p:ph idx="1"/>
          </p:nvPr>
        </p:nvSpPr>
        <p:spPr>
          <a:xfrm>
            <a:off x="307975" y="717954"/>
            <a:ext cx="8467725" cy="3709449"/>
          </a:xfrm>
        </p:spPr>
        <p:txBody>
          <a:bodyPr/>
          <a:lstStyle/>
          <a:p>
            <a:r>
              <a:rPr lang="en-US" sz="2000" dirty="0"/>
              <a:t>Show how the TI-83/84 and TI-</a:t>
            </a:r>
            <a:r>
              <a:rPr lang="en-US" sz="2000" dirty="0" err="1"/>
              <a:t>Nspire</a:t>
            </a:r>
            <a:r>
              <a:rPr lang="en-US" sz="2000" dirty="0"/>
              <a:t> can be used to support teaching and learning in Units 7 and 9 of the AP Statistics Course and Exam Description (CED):</a:t>
            </a:r>
          </a:p>
          <a:p>
            <a:pPr marL="284347" lvl="1" indent="0">
              <a:buNone/>
            </a:pPr>
            <a:r>
              <a:rPr lang="en-US" sz="2000" dirty="0">
                <a:solidFill>
                  <a:srgbClr val="00B0F0"/>
                </a:solidFill>
              </a:rPr>
              <a:t>Unit 7: Inference for Quantitative Data: Means</a:t>
            </a:r>
          </a:p>
          <a:p>
            <a:pPr marL="284347" lvl="1" indent="0">
              <a:buNone/>
            </a:pPr>
            <a:r>
              <a:rPr lang="en-US" sz="2000" dirty="0">
                <a:solidFill>
                  <a:srgbClr val="00B0F0"/>
                </a:solidFill>
              </a:rPr>
              <a:t>Unit 9: Inference for Quantitative Data: Slopes</a:t>
            </a:r>
          </a:p>
          <a:p>
            <a:r>
              <a:rPr lang="en-US" sz="2000" dirty="0" smtClean="0"/>
              <a:t>Share </a:t>
            </a:r>
            <a:r>
              <a:rPr lang="en-US" sz="2000" dirty="0"/>
              <a:t>real-world examples that connect concepts in these </a:t>
            </a:r>
            <a:r>
              <a:rPr lang="en-US" sz="2000" dirty="0" smtClean="0"/>
              <a:t>units</a:t>
            </a:r>
          </a:p>
          <a:p>
            <a:r>
              <a:rPr lang="en-US" sz="2000" dirty="0"/>
              <a:t>Review how to get data from a .csv file into the TI-83/84 or </a:t>
            </a:r>
            <a:r>
              <a:rPr lang="en-US" sz="2000" dirty="0" smtClean="0"/>
              <a:t>TI-</a:t>
            </a:r>
            <a:r>
              <a:rPr lang="en-US" sz="2000" dirty="0" err="1" smtClean="0"/>
              <a:t>Nspire</a:t>
            </a:r>
            <a:endParaRPr lang="en-US" sz="2000" dirty="0"/>
          </a:p>
          <a:p>
            <a:r>
              <a:rPr lang="en-US" sz="2000" dirty="0"/>
              <a:t>Answer your questions!</a:t>
            </a:r>
          </a:p>
          <a:p>
            <a:pPr marL="0" indent="0">
              <a:buNone/>
            </a:pPr>
            <a:endParaRPr lang="en-US" sz="2000" i="1" dirty="0"/>
          </a:p>
          <a:p>
            <a:pPr marL="0" indent="0">
              <a:buNone/>
            </a:pPr>
            <a:endParaRPr lang="en-US" sz="2200"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a:t>
            </a:fld>
            <a:endParaRPr lang="en-US"/>
          </a:p>
        </p:txBody>
      </p:sp>
    </p:spTree>
    <p:extLst>
      <p:ext uri="{BB962C8B-B14F-4D97-AF65-F5344CB8AC3E}">
        <p14:creationId xmlns:p14="http://schemas.microsoft.com/office/powerpoint/2010/main" val="32126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a:t>
            </a:r>
          </a:p>
        </p:txBody>
      </p:sp>
      <p:sp>
        <p:nvSpPr>
          <p:cNvPr id="5" name="Content Placeholder 4"/>
          <p:cNvSpPr>
            <a:spLocks noGrp="1"/>
          </p:cNvSpPr>
          <p:nvPr>
            <p:ph idx="1"/>
          </p:nvPr>
        </p:nvSpPr>
        <p:spPr>
          <a:xfrm>
            <a:off x="231776" y="665684"/>
            <a:ext cx="8355202" cy="2011679"/>
          </a:xfrm>
        </p:spPr>
        <p:txBody>
          <a:bodyPr/>
          <a:lstStyle/>
          <a:p>
            <a:pPr marL="0" indent="0">
              <a:spcBef>
                <a:spcPts val="0"/>
              </a:spcBef>
              <a:buNone/>
            </a:pPr>
            <a:r>
              <a:rPr lang="en-US" dirty="0"/>
              <a:t>(a) Construct and interpret a 90% confidence interval for the mean wait time in the corresponding population of Old Faithful eruptions.</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10</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59" y="2920789"/>
            <a:ext cx="2324100" cy="175260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31775" y="1338225"/>
                <a:ext cx="5617591" cy="1838837"/>
              </a:xfrm>
              <a:prstGeom prst="rect">
                <a:avLst/>
              </a:prstGeom>
              <a:noFill/>
            </p:spPr>
            <p:txBody>
              <a:bodyPr wrap="square" rtlCol="0">
                <a:spAutoFit/>
              </a:bodyPr>
              <a:lstStyle/>
              <a:p>
                <a:r>
                  <a:rPr lang="en-US" sz="1600" b="1" dirty="0"/>
                  <a:t>CI: statistic ± critical value(standard error of statistic)</a:t>
                </a:r>
              </a:p>
              <a:p>
                <a:r>
                  <a:rPr lang="en-US" sz="1600" b="1" dirty="0"/>
                  <a:t>        </a:t>
                </a:r>
                <a14:m>
                  <m:oMath xmlns:m="http://schemas.openxmlformats.org/officeDocument/2006/math">
                    <m:acc>
                      <m:accPr>
                        <m:chr m:val="̅"/>
                        <m:ctrlPr>
                          <a:rPr lang="en-US" sz="1600" b="1" i="1" smtClean="0">
                            <a:latin typeface="Cambria Math" panose="02040503050406030204" pitchFamily="18" charset="0"/>
                          </a:rPr>
                        </m:ctrlPr>
                      </m:accPr>
                      <m:e>
                        <m:r>
                          <a:rPr lang="en-US" sz="1600" b="1" i="1" smtClean="0">
                            <a:latin typeface="Cambria Math" panose="02040503050406030204" pitchFamily="18" charset="0"/>
                          </a:rPr>
                          <m:t>𝒙</m:t>
                        </m:r>
                      </m:e>
                    </m:acc>
                    <m:r>
                      <a:rPr lang="en-US" sz="1600" b="1" i="1" smtClean="0">
                        <a:latin typeface="Cambria Math" panose="02040503050406030204" pitchFamily="18" charset="0"/>
                        <a:ea typeface="Cambria Math" panose="02040503050406030204" pitchFamily="18" charset="0"/>
                      </a:rPr>
                      <m:t>±</m:t>
                    </m:r>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𝒕</m:t>
                        </m:r>
                      </m:e>
                      <m:sup>
                        <m:r>
                          <a:rPr lang="en-US" sz="1600" b="1" i="1" smtClean="0">
                            <a:latin typeface="Cambria Math" panose="02040503050406030204" pitchFamily="18" charset="0"/>
                            <a:ea typeface="Cambria Math" panose="02040503050406030204" pitchFamily="18" charset="0"/>
                          </a:rPr>
                          <m:t>∗</m:t>
                        </m:r>
                      </m:sup>
                    </m:sSup>
                    <m:f>
                      <m:fPr>
                        <m:ctrlPr>
                          <a:rPr lang="en-US" sz="1600" b="1" i="1" smtClean="0">
                            <a:latin typeface="Cambria Math" panose="02040503050406030204" pitchFamily="18" charset="0"/>
                            <a:ea typeface="Cambria Math" panose="02040503050406030204" pitchFamily="18" charset="0"/>
                          </a:rPr>
                        </m:ctrlPr>
                      </m:fPr>
                      <m:num>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𝒔</m:t>
                            </m:r>
                          </m:e>
                          <m:sub>
                            <m:r>
                              <a:rPr lang="en-US" sz="1600" b="1" i="1" smtClean="0">
                                <a:latin typeface="Cambria Math" panose="02040503050406030204" pitchFamily="18" charset="0"/>
                                <a:ea typeface="Cambria Math" panose="02040503050406030204" pitchFamily="18" charset="0"/>
                              </a:rPr>
                              <m:t>𝒙</m:t>
                            </m:r>
                          </m:sub>
                        </m:sSub>
                      </m:num>
                      <m:den>
                        <m:rad>
                          <m:radPr>
                            <m:degHide m:val="on"/>
                            <m:ctrlPr>
                              <a:rPr lang="en-US" sz="1600" b="1" i="1" smtClean="0">
                                <a:latin typeface="Cambria Math" panose="02040503050406030204" pitchFamily="18" charset="0"/>
                                <a:ea typeface="Cambria Math" panose="02040503050406030204" pitchFamily="18" charset="0"/>
                              </a:rPr>
                            </m:ctrlPr>
                          </m:radPr>
                          <m:deg/>
                          <m:e>
                            <m:r>
                              <a:rPr lang="en-US" sz="1600" b="1" i="1" smtClean="0">
                                <a:latin typeface="Cambria Math" panose="02040503050406030204" pitchFamily="18" charset="0"/>
                                <a:ea typeface="Cambria Math" panose="02040503050406030204" pitchFamily="18" charset="0"/>
                              </a:rPr>
                              <m:t>𝒏</m:t>
                            </m:r>
                          </m:e>
                        </m:rad>
                      </m:den>
                    </m:f>
                  </m:oMath>
                </a14:m>
                <a:endParaRPr lang="en-US" sz="1600" b="1" i="1" dirty="0">
                  <a:latin typeface="Cambria Math" panose="02040503050406030204" pitchFamily="18" charset="0"/>
                  <a:ea typeface="Cambria Math" panose="02040503050406030204" pitchFamily="18" charset="0"/>
                </a:endParaRPr>
              </a:p>
              <a:p>
                <a:r>
                  <a:rPr lang="en-US" sz="1600" b="1" dirty="0"/>
                  <a:t>= </a:t>
                </a:r>
                <a14:m>
                  <m:oMath xmlns:m="http://schemas.openxmlformats.org/officeDocument/2006/math">
                    <m:r>
                      <a:rPr lang="en-US" sz="1600" b="1" i="1" smtClean="0">
                        <a:latin typeface="Cambria Math" panose="02040503050406030204" pitchFamily="18" charset="0"/>
                      </a:rPr>
                      <m:t>𝟗𝟒</m:t>
                    </m:r>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𝟏</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𝟔𝟔𝟒</m:t>
                    </m:r>
                    <m:d>
                      <m:dPr>
                        <m:ctrlPr>
                          <a:rPr lang="en-US" sz="1600" b="1" i="1" smtClean="0">
                            <a:latin typeface="Cambria Math" panose="02040503050406030204" pitchFamily="18" charset="0"/>
                            <a:ea typeface="Cambria Math" panose="02040503050406030204" pitchFamily="18" charset="0"/>
                          </a:rPr>
                        </m:ctrlPr>
                      </m:dPr>
                      <m:e>
                        <m:f>
                          <m:fPr>
                            <m:ctrlPr>
                              <a:rPr lang="en-US" sz="1600" b="1"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𝟒</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𝟒𝟏𝟗</m:t>
                            </m:r>
                          </m:num>
                          <m:den>
                            <m:rad>
                              <m:radPr>
                                <m:degHide m:val="on"/>
                                <m:ctrlPr>
                                  <a:rPr lang="en-US" sz="1600" b="1" i="1" smtClean="0">
                                    <a:latin typeface="Cambria Math" panose="02040503050406030204" pitchFamily="18" charset="0"/>
                                    <a:ea typeface="Cambria Math" panose="02040503050406030204" pitchFamily="18" charset="0"/>
                                  </a:rPr>
                                </m:ctrlPr>
                              </m:radPr>
                              <m:deg/>
                              <m:e>
                                <m:r>
                                  <a:rPr lang="en-US" sz="1600" b="1" i="1" smtClean="0">
                                    <a:latin typeface="Cambria Math" panose="02040503050406030204" pitchFamily="18" charset="0"/>
                                    <a:ea typeface="Cambria Math" panose="02040503050406030204" pitchFamily="18" charset="0"/>
                                  </a:rPr>
                                  <m:t>𝟖𝟎</m:t>
                                </m:r>
                              </m:e>
                            </m:rad>
                          </m:den>
                        </m:f>
                      </m:e>
                    </m:d>
                  </m:oMath>
                </a14:m>
                <a:endParaRPr lang="en-US" sz="1600" b="1" dirty="0"/>
              </a:p>
              <a:p>
                <a:r>
                  <a:rPr lang="en-US" sz="1600" b="1" dirty="0"/>
                  <a:t>= </a:t>
                </a:r>
                <a14:m>
                  <m:oMath xmlns:m="http://schemas.openxmlformats.org/officeDocument/2006/math">
                    <m:r>
                      <a:rPr lang="en-US" sz="1600" b="1" i="1">
                        <a:latin typeface="Cambria Math" panose="02040503050406030204" pitchFamily="18" charset="0"/>
                      </a:rPr>
                      <m:t>𝟗𝟒</m:t>
                    </m:r>
                    <m:r>
                      <a:rPr lang="en-US" sz="1600" b="1" i="1">
                        <a:latin typeface="Cambria Math" panose="02040503050406030204" pitchFamily="18" charset="0"/>
                      </a:rPr>
                      <m:t>.</m:t>
                    </m:r>
                    <m:r>
                      <a:rPr lang="en-US" sz="1600" b="1" i="1">
                        <a:latin typeface="Cambria Math" panose="02040503050406030204" pitchFamily="18" charset="0"/>
                      </a:rPr>
                      <m:t>𝟐</m:t>
                    </m:r>
                    <m:r>
                      <a:rPr lang="en-US" sz="1600" b="1"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𝟎</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𝟖𝟐𝟐</m:t>
                    </m:r>
                  </m:oMath>
                </a14:m>
                <a:endParaRPr lang="en-US" sz="1600" b="1" dirty="0">
                  <a:ea typeface="Cambria Math" panose="02040503050406030204" pitchFamily="18" charset="0"/>
                </a:endParaRPr>
              </a:p>
              <a:p>
                <a:r>
                  <a:rPr lang="en-US" sz="1600" b="1" dirty="0"/>
                  <a:t>= </a:t>
                </a:r>
                <a:r>
                  <a:rPr lang="en-US" sz="1600" b="1" dirty="0">
                    <a:latin typeface="Cambria Math" panose="02040503050406030204" pitchFamily="18" charset="0"/>
                    <a:ea typeface="Cambria Math" panose="02040503050406030204" pitchFamily="18" charset="0"/>
                  </a:rPr>
                  <a:t>(93.378, 95.022)</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31775" y="1338225"/>
                <a:ext cx="5617591" cy="1838837"/>
              </a:xfrm>
              <a:prstGeom prst="rect">
                <a:avLst/>
              </a:prstGeom>
              <a:blipFill>
                <a:blip r:embed="rId4"/>
                <a:stretch>
                  <a:fillRect l="-542" t="-997"/>
                </a:stretch>
              </a:blipFill>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5579" y="2920789"/>
            <a:ext cx="2324100" cy="17526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4800" y="2920789"/>
            <a:ext cx="2324100" cy="1752600"/>
          </a:xfrm>
          <a:prstGeom prst="rect">
            <a:avLst/>
          </a:prstGeom>
        </p:spPr>
      </p:pic>
    </p:spTree>
    <p:extLst>
      <p:ext uri="{BB962C8B-B14F-4D97-AF65-F5344CB8AC3E}">
        <p14:creationId xmlns:p14="http://schemas.microsoft.com/office/powerpoint/2010/main" val="37880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a:t>
            </a:r>
          </a:p>
        </p:txBody>
      </p:sp>
      <p:sp>
        <p:nvSpPr>
          <p:cNvPr id="5" name="Content Placeholder 4"/>
          <p:cNvSpPr>
            <a:spLocks noGrp="1"/>
          </p:cNvSpPr>
          <p:nvPr>
            <p:ph idx="1"/>
          </p:nvPr>
        </p:nvSpPr>
        <p:spPr>
          <a:xfrm>
            <a:off x="231776" y="665684"/>
            <a:ext cx="8355202" cy="2011679"/>
          </a:xfrm>
        </p:spPr>
        <p:txBody>
          <a:bodyPr/>
          <a:lstStyle/>
          <a:p>
            <a:pPr marL="0" indent="0">
              <a:spcBef>
                <a:spcPts val="0"/>
              </a:spcBef>
              <a:buNone/>
            </a:pPr>
            <a:r>
              <a:rPr lang="en-US" dirty="0"/>
              <a:t>(a) Construct and interpret a 90% confidence interval for the mean wait time in the corresponding population of Old Faithful eruptions.</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11</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1775" y="1276475"/>
                <a:ext cx="5386299" cy="1838837"/>
              </a:xfrm>
              <a:prstGeom prst="rect">
                <a:avLst/>
              </a:prstGeom>
              <a:noFill/>
            </p:spPr>
            <p:txBody>
              <a:bodyPr wrap="square" rtlCol="0">
                <a:spAutoFit/>
              </a:bodyPr>
              <a:lstStyle/>
              <a:p>
                <a:r>
                  <a:rPr lang="en-US" sz="1600" b="1" dirty="0"/>
                  <a:t>CI: statistic ± critical value(standard error of statistic)</a:t>
                </a:r>
              </a:p>
              <a:p>
                <a:r>
                  <a:rPr lang="en-US" sz="1600" b="1" dirty="0"/>
                  <a:t>        </a:t>
                </a:r>
                <a14:m>
                  <m:oMath xmlns:m="http://schemas.openxmlformats.org/officeDocument/2006/math">
                    <m:acc>
                      <m:accPr>
                        <m:chr m:val="̅"/>
                        <m:ctrlPr>
                          <a:rPr lang="en-US" sz="1600" b="1" i="1" smtClean="0">
                            <a:latin typeface="Cambria Math" panose="02040503050406030204" pitchFamily="18" charset="0"/>
                          </a:rPr>
                        </m:ctrlPr>
                      </m:accPr>
                      <m:e>
                        <m:r>
                          <a:rPr lang="en-US" sz="1600" b="1" i="1" smtClean="0">
                            <a:latin typeface="Cambria Math" panose="02040503050406030204" pitchFamily="18" charset="0"/>
                          </a:rPr>
                          <m:t>𝒙</m:t>
                        </m:r>
                      </m:e>
                    </m:acc>
                    <m:r>
                      <a:rPr lang="en-US" sz="1600" b="1" i="1" smtClean="0">
                        <a:latin typeface="Cambria Math" panose="02040503050406030204" pitchFamily="18" charset="0"/>
                        <a:ea typeface="Cambria Math" panose="02040503050406030204" pitchFamily="18" charset="0"/>
                      </a:rPr>
                      <m:t>±</m:t>
                    </m:r>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𝒕</m:t>
                        </m:r>
                      </m:e>
                      <m:sup>
                        <m:r>
                          <a:rPr lang="en-US" sz="1600" b="1" i="1" smtClean="0">
                            <a:latin typeface="Cambria Math" panose="02040503050406030204" pitchFamily="18" charset="0"/>
                            <a:ea typeface="Cambria Math" panose="02040503050406030204" pitchFamily="18" charset="0"/>
                          </a:rPr>
                          <m:t>∗</m:t>
                        </m:r>
                      </m:sup>
                    </m:sSup>
                    <m:f>
                      <m:fPr>
                        <m:ctrlPr>
                          <a:rPr lang="en-US" sz="1600" b="1" i="1" smtClean="0">
                            <a:latin typeface="Cambria Math" panose="02040503050406030204" pitchFamily="18" charset="0"/>
                            <a:ea typeface="Cambria Math" panose="02040503050406030204" pitchFamily="18" charset="0"/>
                          </a:rPr>
                        </m:ctrlPr>
                      </m:fPr>
                      <m:num>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𝒔</m:t>
                            </m:r>
                          </m:e>
                          <m:sub>
                            <m:r>
                              <a:rPr lang="en-US" sz="1600" b="1" i="1" smtClean="0">
                                <a:latin typeface="Cambria Math" panose="02040503050406030204" pitchFamily="18" charset="0"/>
                                <a:ea typeface="Cambria Math" panose="02040503050406030204" pitchFamily="18" charset="0"/>
                              </a:rPr>
                              <m:t>𝒙</m:t>
                            </m:r>
                          </m:sub>
                        </m:sSub>
                      </m:num>
                      <m:den>
                        <m:rad>
                          <m:radPr>
                            <m:degHide m:val="on"/>
                            <m:ctrlPr>
                              <a:rPr lang="en-US" sz="1600" b="1" i="1" smtClean="0">
                                <a:latin typeface="Cambria Math" panose="02040503050406030204" pitchFamily="18" charset="0"/>
                                <a:ea typeface="Cambria Math" panose="02040503050406030204" pitchFamily="18" charset="0"/>
                              </a:rPr>
                            </m:ctrlPr>
                          </m:radPr>
                          <m:deg/>
                          <m:e>
                            <m:r>
                              <a:rPr lang="en-US" sz="1600" b="1" i="1" smtClean="0">
                                <a:latin typeface="Cambria Math" panose="02040503050406030204" pitchFamily="18" charset="0"/>
                                <a:ea typeface="Cambria Math" panose="02040503050406030204" pitchFamily="18" charset="0"/>
                              </a:rPr>
                              <m:t>𝒏</m:t>
                            </m:r>
                          </m:e>
                        </m:rad>
                      </m:den>
                    </m:f>
                  </m:oMath>
                </a14:m>
                <a:endParaRPr lang="en-US" sz="1600" b="1" i="1" dirty="0">
                  <a:latin typeface="Cambria Math" panose="02040503050406030204" pitchFamily="18" charset="0"/>
                  <a:ea typeface="Cambria Math" panose="02040503050406030204" pitchFamily="18" charset="0"/>
                </a:endParaRPr>
              </a:p>
              <a:p>
                <a:r>
                  <a:rPr lang="en-US" sz="1600" b="1" dirty="0"/>
                  <a:t>= </a:t>
                </a:r>
                <a14:m>
                  <m:oMath xmlns:m="http://schemas.openxmlformats.org/officeDocument/2006/math">
                    <m:r>
                      <a:rPr lang="en-US" sz="1600" b="1" i="1" smtClean="0">
                        <a:latin typeface="Cambria Math" panose="02040503050406030204" pitchFamily="18" charset="0"/>
                      </a:rPr>
                      <m:t>𝟗𝟒</m:t>
                    </m:r>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𝟏</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𝟔𝟔𝟒</m:t>
                    </m:r>
                    <m:d>
                      <m:dPr>
                        <m:ctrlPr>
                          <a:rPr lang="en-US" sz="1600" b="1" i="1" smtClean="0">
                            <a:latin typeface="Cambria Math" panose="02040503050406030204" pitchFamily="18" charset="0"/>
                            <a:ea typeface="Cambria Math" panose="02040503050406030204" pitchFamily="18" charset="0"/>
                          </a:rPr>
                        </m:ctrlPr>
                      </m:dPr>
                      <m:e>
                        <m:f>
                          <m:fPr>
                            <m:ctrlPr>
                              <a:rPr lang="en-US" sz="1600" b="1"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𝟒</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𝟒𝟏𝟗</m:t>
                            </m:r>
                          </m:num>
                          <m:den>
                            <m:rad>
                              <m:radPr>
                                <m:degHide m:val="on"/>
                                <m:ctrlPr>
                                  <a:rPr lang="en-US" sz="1600" b="1" i="1" smtClean="0">
                                    <a:latin typeface="Cambria Math" panose="02040503050406030204" pitchFamily="18" charset="0"/>
                                    <a:ea typeface="Cambria Math" panose="02040503050406030204" pitchFamily="18" charset="0"/>
                                  </a:rPr>
                                </m:ctrlPr>
                              </m:radPr>
                              <m:deg/>
                              <m:e>
                                <m:r>
                                  <a:rPr lang="en-US" sz="1600" b="1" i="1" smtClean="0">
                                    <a:latin typeface="Cambria Math" panose="02040503050406030204" pitchFamily="18" charset="0"/>
                                    <a:ea typeface="Cambria Math" panose="02040503050406030204" pitchFamily="18" charset="0"/>
                                  </a:rPr>
                                  <m:t>𝟖𝟎</m:t>
                                </m:r>
                              </m:e>
                            </m:rad>
                          </m:den>
                        </m:f>
                      </m:e>
                    </m:d>
                  </m:oMath>
                </a14:m>
                <a:endParaRPr lang="en-US" sz="1600" b="1" dirty="0"/>
              </a:p>
              <a:p>
                <a:r>
                  <a:rPr lang="en-US" sz="1600" b="1" dirty="0"/>
                  <a:t>= </a:t>
                </a:r>
                <a14:m>
                  <m:oMath xmlns:m="http://schemas.openxmlformats.org/officeDocument/2006/math">
                    <m:r>
                      <a:rPr lang="en-US" sz="1600" b="1" i="1">
                        <a:latin typeface="Cambria Math" panose="02040503050406030204" pitchFamily="18" charset="0"/>
                      </a:rPr>
                      <m:t>𝟗𝟒</m:t>
                    </m:r>
                    <m:r>
                      <a:rPr lang="en-US" sz="1600" b="1" i="1">
                        <a:latin typeface="Cambria Math" panose="02040503050406030204" pitchFamily="18" charset="0"/>
                      </a:rPr>
                      <m:t>.</m:t>
                    </m:r>
                    <m:r>
                      <a:rPr lang="en-US" sz="1600" b="1" i="1">
                        <a:latin typeface="Cambria Math" panose="02040503050406030204" pitchFamily="18" charset="0"/>
                      </a:rPr>
                      <m:t>𝟐</m:t>
                    </m:r>
                    <m:r>
                      <a:rPr lang="en-US" sz="1600" b="1"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𝟎</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𝟖𝟐𝟐</m:t>
                    </m:r>
                  </m:oMath>
                </a14:m>
                <a:endParaRPr lang="en-US" sz="1600" b="1" dirty="0">
                  <a:ea typeface="Cambria Math" panose="02040503050406030204" pitchFamily="18" charset="0"/>
                </a:endParaRPr>
              </a:p>
              <a:p>
                <a:r>
                  <a:rPr lang="en-US" sz="1600" b="1" dirty="0"/>
                  <a:t>= </a:t>
                </a:r>
                <a:r>
                  <a:rPr lang="en-US" sz="1600" b="1" dirty="0">
                    <a:latin typeface="Cambria Math" panose="02040503050406030204" pitchFamily="18" charset="0"/>
                    <a:ea typeface="Cambria Math" panose="02040503050406030204" pitchFamily="18" charset="0"/>
                  </a:rPr>
                  <a:t>(93.378, 95.022)</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31775" y="1276475"/>
                <a:ext cx="5386299" cy="1838837"/>
              </a:xfrm>
              <a:prstGeom prst="rect">
                <a:avLst/>
              </a:prstGeom>
              <a:blipFill>
                <a:blip r:embed="rId3"/>
                <a:stretch>
                  <a:fillRect l="-566" t="-993"/>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099" y="2862263"/>
            <a:ext cx="2324100" cy="1752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250" y="2862263"/>
            <a:ext cx="2324100" cy="17526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9401" y="2862263"/>
            <a:ext cx="2324100" cy="1752600"/>
          </a:xfrm>
          <a:prstGeom prst="rect">
            <a:avLst/>
          </a:prstGeom>
        </p:spPr>
      </p:pic>
      <p:sp>
        <p:nvSpPr>
          <p:cNvPr id="3" name="TextBox 2"/>
          <p:cNvSpPr txBox="1"/>
          <p:nvPr/>
        </p:nvSpPr>
        <p:spPr>
          <a:xfrm>
            <a:off x="4901184" y="1657284"/>
            <a:ext cx="3788791" cy="1077218"/>
          </a:xfrm>
          <a:prstGeom prst="rect">
            <a:avLst/>
          </a:prstGeom>
          <a:noFill/>
        </p:spPr>
        <p:txBody>
          <a:bodyPr wrap="square" rtlCol="0">
            <a:spAutoFit/>
          </a:bodyPr>
          <a:lstStyle/>
          <a:p>
            <a:r>
              <a:rPr lang="en-US" sz="1600" b="1" dirty="0"/>
              <a:t>We are 90% confident that the mean wait time in the population of Jan-Aug 2019 Old Faithful eruptions is between 93.378 and 95.022 minutes.</a:t>
            </a:r>
          </a:p>
        </p:txBody>
      </p:sp>
    </p:spTree>
    <p:extLst>
      <p:ext uri="{BB962C8B-B14F-4D97-AF65-F5344CB8AC3E}">
        <p14:creationId xmlns:p14="http://schemas.microsoft.com/office/powerpoint/2010/main" val="30274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12</a:t>
            </a:fld>
            <a:endParaRPr lang="en-US"/>
          </a:p>
        </p:txBody>
      </p:sp>
      <p:sp>
        <p:nvSpPr>
          <p:cNvPr id="7" name="Rectangle 6"/>
          <p:cNvSpPr/>
          <p:nvPr/>
        </p:nvSpPr>
        <p:spPr>
          <a:xfrm>
            <a:off x="231775" y="717954"/>
            <a:ext cx="8355203" cy="4582152"/>
          </a:xfrm>
          <a:prstGeom prst="rect">
            <a:avLst/>
          </a:prstGeom>
        </p:spPr>
        <p:txBody>
          <a:bodyPr wrap="square">
            <a:spAutoFit/>
          </a:bodyPr>
          <a:lstStyle/>
          <a:p>
            <a:pPr marL="0" marR="0">
              <a:lnSpc>
                <a:spcPct val="107000"/>
              </a:lnSpc>
              <a:spcBef>
                <a:spcPts val="0"/>
              </a:spcBef>
              <a:spcAft>
                <a:spcPts val="600"/>
              </a:spcAft>
            </a:pPr>
            <a:r>
              <a:rPr lang="en-US" dirty="0">
                <a:latin typeface="+mn-lt"/>
                <a:ea typeface="Calibri" panose="020F0502020204030204" pitchFamily="34" charset="0"/>
              </a:rPr>
              <a:t>The National Park Service predicts that the wait time until the next eruption of Old Faithful will be 94 minutes ± 10 minutes. According to the Yellowstone National Park website, this interval is also based on a 90% confidence level. </a:t>
            </a:r>
          </a:p>
          <a:p>
            <a:pPr>
              <a:lnSpc>
                <a:spcPct val="107000"/>
              </a:lnSpc>
              <a:spcBef>
                <a:spcPts val="0"/>
              </a:spcBef>
              <a:spcAft>
                <a:spcPts val="600"/>
              </a:spcAft>
            </a:pPr>
            <a:r>
              <a:rPr lang="en-US" dirty="0"/>
              <a:t>(b) Following a randomly selected eruption of Old Faithful, is it believable that the wait time until the next eruption will be 100 minutes? Explain your answer.</a:t>
            </a:r>
          </a:p>
          <a:p>
            <a:pPr>
              <a:lnSpc>
                <a:spcPct val="107000"/>
              </a:lnSpc>
              <a:spcBef>
                <a:spcPts val="0"/>
              </a:spcBef>
              <a:spcAft>
                <a:spcPts val="600"/>
              </a:spcAft>
            </a:pPr>
            <a:r>
              <a:rPr lang="en-US" b="1" dirty="0"/>
              <a:t>Yes. The prediction interval for the wait time until the next eruption is 84 minutes to 104 minutes, which includes 100 minutes as a believable value.</a:t>
            </a:r>
          </a:p>
          <a:p>
            <a:pPr>
              <a:lnSpc>
                <a:spcPct val="107000"/>
              </a:lnSpc>
              <a:spcBef>
                <a:spcPts val="0"/>
              </a:spcBef>
              <a:spcAft>
                <a:spcPts val="600"/>
              </a:spcAft>
            </a:pPr>
            <a:r>
              <a:rPr lang="en-US" dirty="0"/>
              <a:t>(c) Is it believable that the average wait time between Old Faithful eruptions in January-August 2019 was 100 minutes? Justify your answer.</a:t>
            </a:r>
          </a:p>
          <a:p>
            <a:pPr>
              <a:lnSpc>
                <a:spcPct val="107000"/>
              </a:lnSpc>
              <a:spcBef>
                <a:spcPts val="0"/>
              </a:spcBef>
              <a:spcAft>
                <a:spcPts val="0"/>
              </a:spcAft>
            </a:pPr>
            <a:r>
              <a:rPr lang="en-US" b="1" dirty="0"/>
              <a:t>No. The 90% confidence interval for the population mean from part (a) was 93.378 minutes to 95.022 minutes. This interval does not include 100 minutes as a plausible value.</a:t>
            </a:r>
          </a:p>
          <a:p>
            <a:pPr>
              <a:lnSpc>
                <a:spcPct val="107000"/>
              </a:lnSpc>
              <a:spcBef>
                <a:spcPts val="0"/>
              </a:spcBef>
              <a:spcAft>
                <a:spcPts val="0"/>
              </a:spcAft>
            </a:pPr>
            <a:endParaRPr lang="en-US" b="1" dirty="0"/>
          </a:p>
          <a:p>
            <a:pPr marL="0" marR="0">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endParaRPr>
          </a:p>
        </p:txBody>
      </p:sp>
      <p:sp>
        <p:nvSpPr>
          <p:cNvPr id="8" name="Rectangle 7"/>
          <p:cNvSpPr/>
          <p:nvPr/>
        </p:nvSpPr>
        <p:spPr>
          <a:xfrm>
            <a:off x="6554317" y="3278464"/>
            <a:ext cx="1854995" cy="369332"/>
          </a:xfrm>
          <a:prstGeom prst="rect">
            <a:avLst/>
          </a:prstGeom>
        </p:spPr>
        <p:txBody>
          <a:bodyPr wrap="none">
            <a:spAutoFit/>
          </a:bodyPr>
          <a:lstStyle/>
          <a:p>
            <a:r>
              <a:rPr lang="en-US" b="1" dirty="0">
                <a:solidFill>
                  <a:schemeClr val="bg2"/>
                </a:solidFill>
                <a:latin typeface="Cambria Math" panose="02040503050406030204" pitchFamily="18" charset="0"/>
                <a:ea typeface="Cambria Math" panose="02040503050406030204" pitchFamily="18" charset="0"/>
              </a:rPr>
              <a:t>(93.378, 95.022)</a:t>
            </a:r>
          </a:p>
        </p:txBody>
      </p:sp>
    </p:spTree>
    <p:extLst>
      <p:ext uri="{BB962C8B-B14F-4D97-AF65-F5344CB8AC3E}">
        <p14:creationId xmlns:p14="http://schemas.microsoft.com/office/powerpoint/2010/main" val="410633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a:t>
            </a:r>
          </a:p>
        </p:txBody>
      </p:sp>
      <p:sp>
        <p:nvSpPr>
          <p:cNvPr id="5" name="Content Placeholder 4"/>
          <p:cNvSpPr>
            <a:spLocks noGrp="1"/>
          </p:cNvSpPr>
          <p:nvPr>
            <p:ph idx="1"/>
          </p:nvPr>
        </p:nvSpPr>
        <p:spPr>
          <a:xfrm>
            <a:off x="307974" y="662643"/>
            <a:ext cx="8302016" cy="4029611"/>
          </a:xfrm>
        </p:spPr>
        <p:txBody>
          <a:bodyPr/>
          <a:lstStyle/>
          <a:p>
            <a:pPr marL="0" indent="0">
              <a:spcBef>
                <a:spcPts val="0"/>
              </a:spcBef>
              <a:buNone/>
            </a:pPr>
            <a:r>
              <a:rPr lang="en-US" b="1" dirty="0"/>
              <a:t>2. </a:t>
            </a:r>
            <a:r>
              <a:rPr lang="en-US" dirty="0"/>
              <a:t>Mr. Starnes wanted to know if the wait time between Old Faithful eruptions in 2019 was different in the months when more tourists visit the park (June, July, and August) than in the months with fewer visitors (January through May). Here are the data on the wait time until the next eruption (in minutes) for the two groups of months:</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13</a:t>
            </a:fld>
            <a:endParaRPr lang="en-US"/>
          </a:p>
        </p:txBody>
      </p:sp>
      <p:sp>
        <p:nvSpPr>
          <p:cNvPr id="10" name="Rectangle 9"/>
          <p:cNvSpPr/>
          <p:nvPr/>
        </p:nvSpPr>
        <p:spPr>
          <a:xfrm>
            <a:off x="307974" y="2201850"/>
            <a:ext cx="1610377"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Busier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599792729"/>
              </p:ext>
            </p:extLst>
          </p:nvPr>
        </p:nvGraphicFramePr>
        <p:xfrm>
          <a:off x="2063770" y="2170858"/>
          <a:ext cx="6400800" cy="561129"/>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340342152"/>
                    </a:ext>
                  </a:extLst>
                </a:gridCol>
                <a:gridCol w="457200">
                  <a:extLst>
                    <a:ext uri="{9D8B030D-6E8A-4147-A177-3AD203B41FA5}">
                      <a16:colId xmlns:a16="http://schemas.microsoft.com/office/drawing/2014/main" val="1047181124"/>
                    </a:ext>
                  </a:extLst>
                </a:gridCol>
                <a:gridCol w="457200">
                  <a:extLst>
                    <a:ext uri="{9D8B030D-6E8A-4147-A177-3AD203B41FA5}">
                      <a16:colId xmlns:a16="http://schemas.microsoft.com/office/drawing/2014/main" val="680865520"/>
                    </a:ext>
                  </a:extLst>
                </a:gridCol>
                <a:gridCol w="457200">
                  <a:extLst>
                    <a:ext uri="{9D8B030D-6E8A-4147-A177-3AD203B41FA5}">
                      <a16:colId xmlns:a16="http://schemas.microsoft.com/office/drawing/2014/main" val="977294668"/>
                    </a:ext>
                  </a:extLst>
                </a:gridCol>
                <a:gridCol w="457200">
                  <a:extLst>
                    <a:ext uri="{9D8B030D-6E8A-4147-A177-3AD203B41FA5}">
                      <a16:colId xmlns:a16="http://schemas.microsoft.com/office/drawing/2014/main" val="2298548579"/>
                    </a:ext>
                  </a:extLst>
                </a:gridCol>
                <a:gridCol w="457200">
                  <a:extLst>
                    <a:ext uri="{9D8B030D-6E8A-4147-A177-3AD203B41FA5}">
                      <a16:colId xmlns:a16="http://schemas.microsoft.com/office/drawing/2014/main" val="2879548126"/>
                    </a:ext>
                  </a:extLst>
                </a:gridCol>
                <a:gridCol w="457200">
                  <a:extLst>
                    <a:ext uri="{9D8B030D-6E8A-4147-A177-3AD203B41FA5}">
                      <a16:colId xmlns:a16="http://schemas.microsoft.com/office/drawing/2014/main" val="2374934549"/>
                    </a:ext>
                  </a:extLst>
                </a:gridCol>
                <a:gridCol w="457200">
                  <a:extLst>
                    <a:ext uri="{9D8B030D-6E8A-4147-A177-3AD203B41FA5}">
                      <a16:colId xmlns:a16="http://schemas.microsoft.com/office/drawing/2014/main" val="3556113634"/>
                    </a:ext>
                  </a:extLst>
                </a:gridCol>
                <a:gridCol w="457200">
                  <a:extLst>
                    <a:ext uri="{9D8B030D-6E8A-4147-A177-3AD203B41FA5}">
                      <a16:colId xmlns:a16="http://schemas.microsoft.com/office/drawing/2014/main" val="749837605"/>
                    </a:ext>
                  </a:extLst>
                </a:gridCol>
                <a:gridCol w="457200">
                  <a:extLst>
                    <a:ext uri="{9D8B030D-6E8A-4147-A177-3AD203B41FA5}">
                      <a16:colId xmlns:a16="http://schemas.microsoft.com/office/drawing/2014/main" val="1241563710"/>
                    </a:ext>
                  </a:extLst>
                </a:gridCol>
                <a:gridCol w="457200">
                  <a:extLst>
                    <a:ext uri="{9D8B030D-6E8A-4147-A177-3AD203B41FA5}">
                      <a16:colId xmlns:a16="http://schemas.microsoft.com/office/drawing/2014/main" val="1073057093"/>
                    </a:ext>
                  </a:extLst>
                </a:gridCol>
                <a:gridCol w="457200">
                  <a:extLst>
                    <a:ext uri="{9D8B030D-6E8A-4147-A177-3AD203B41FA5}">
                      <a16:colId xmlns:a16="http://schemas.microsoft.com/office/drawing/2014/main" val="3802089236"/>
                    </a:ext>
                  </a:extLst>
                </a:gridCol>
                <a:gridCol w="457200">
                  <a:extLst>
                    <a:ext uri="{9D8B030D-6E8A-4147-A177-3AD203B41FA5}">
                      <a16:colId xmlns:a16="http://schemas.microsoft.com/office/drawing/2014/main" val="203662743"/>
                    </a:ext>
                  </a:extLst>
                </a:gridCol>
                <a:gridCol w="457200">
                  <a:extLst>
                    <a:ext uri="{9D8B030D-6E8A-4147-A177-3AD203B41FA5}">
                      <a16:colId xmlns:a16="http://schemas.microsoft.com/office/drawing/2014/main" val="1666829869"/>
                    </a:ext>
                  </a:extLst>
                </a:gridCol>
              </a:tblGrid>
              <a:tr h="182711">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94</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85</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278929313"/>
                  </a:ext>
                </a:extLst>
              </a:tr>
              <a:tr h="182711">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100</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1930007703"/>
                  </a:ext>
                </a:extLst>
              </a:tr>
              <a:tr h="194178">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87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extLst>
                  <a:ext uri="{0D108BD9-81ED-4DB2-BD59-A6C34878D82A}">
                    <a16:rowId xmlns:a16="http://schemas.microsoft.com/office/drawing/2014/main" val="295251832"/>
                  </a:ext>
                </a:extLst>
              </a:tr>
            </a:tbl>
          </a:graphicData>
        </a:graphic>
      </p:graphicFrame>
      <p:sp>
        <p:nvSpPr>
          <p:cNvPr id="12" name="Rectangle 11"/>
          <p:cNvSpPr/>
          <p:nvPr/>
        </p:nvSpPr>
        <p:spPr>
          <a:xfrm>
            <a:off x="264967" y="2985374"/>
            <a:ext cx="1725793"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Quieter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871936394"/>
              </p:ext>
            </p:extLst>
          </p:nvPr>
        </p:nvGraphicFramePr>
        <p:xfrm>
          <a:off x="2063770" y="2912714"/>
          <a:ext cx="6400800" cy="552450"/>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729127089"/>
                    </a:ext>
                  </a:extLst>
                </a:gridCol>
                <a:gridCol w="457200">
                  <a:extLst>
                    <a:ext uri="{9D8B030D-6E8A-4147-A177-3AD203B41FA5}">
                      <a16:colId xmlns:a16="http://schemas.microsoft.com/office/drawing/2014/main" val="2887381623"/>
                    </a:ext>
                  </a:extLst>
                </a:gridCol>
                <a:gridCol w="457200">
                  <a:extLst>
                    <a:ext uri="{9D8B030D-6E8A-4147-A177-3AD203B41FA5}">
                      <a16:colId xmlns:a16="http://schemas.microsoft.com/office/drawing/2014/main" val="3428918720"/>
                    </a:ext>
                  </a:extLst>
                </a:gridCol>
                <a:gridCol w="457200">
                  <a:extLst>
                    <a:ext uri="{9D8B030D-6E8A-4147-A177-3AD203B41FA5}">
                      <a16:colId xmlns:a16="http://schemas.microsoft.com/office/drawing/2014/main" val="1469778880"/>
                    </a:ext>
                  </a:extLst>
                </a:gridCol>
                <a:gridCol w="457200">
                  <a:extLst>
                    <a:ext uri="{9D8B030D-6E8A-4147-A177-3AD203B41FA5}">
                      <a16:colId xmlns:a16="http://schemas.microsoft.com/office/drawing/2014/main" val="3214924155"/>
                    </a:ext>
                  </a:extLst>
                </a:gridCol>
                <a:gridCol w="457200">
                  <a:extLst>
                    <a:ext uri="{9D8B030D-6E8A-4147-A177-3AD203B41FA5}">
                      <a16:colId xmlns:a16="http://schemas.microsoft.com/office/drawing/2014/main" val="290732887"/>
                    </a:ext>
                  </a:extLst>
                </a:gridCol>
                <a:gridCol w="457200">
                  <a:extLst>
                    <a:ext uri="{9D8B030D-6E8A-4147-A177-3AD203B41FA5}">
                      <a16:colId xmlns:a16="http://schemas.microsoft.com/office/drawing/2014/main" val="1997614419"/>
                    </a:ext>
                  </a:extLst>
                </a:gridCol>
                <a:gridCol w="457200">
                  <a:extLst>
                    <a:ext uri="{9D8B030D-6E8A-4147-A177-3AD203B41FA5}">
                      <a16:colId xmlns:a16="http://schemas.microsoft.com/office/drawing/2014/main" val="1799133336"/>
                    </a:ext>
                  </a:extLst>
                </a:gridCol>
                <a:gridCol w="457200">
                  <a:extLst>
                    <a:ext uri="{9D8B030D-6E8A-4147-A177-3AD203B41FA5}">
                      <a16:colId xmlns:a16="http://schemas.microsoft.com/office/drawing/2014/main" val="3660610895"/>
                    </a:ext>
                  </a:extLst>
                </a:gridCol>
                <a:gridCol w="457200">
                  <a:extLst>
                    <a:ext uri="{9D8B030D-6E8A-4147-A177-3AD203B41FA5}">
                      <a16:colId xmlns:a16="http://schemas.microsoft.com/office/drawing/2014/main" val="1456035649"/>
                    </a:ext>
                  </a:extLst>
                </a:gridCol>
                <a:gridCol w="457200">
                  <a:extLst>
                    <a:ext uri="{9D8B030D-6E8A-4147-A177-3AD203B41FA5}">
                      <a16:colId xmlns:a16="http://schemas.microsoft.com/office/drawing/2014/main" val="2980140912"/>
                    </a:ext>
                  </a:extLst>
                </a:gridCol>
                <a:gridCol w="457200">
                  <a:extLst>
                    <a:ext uri="{9D8B030D-6E8A-4147-A177-3AD203B41FA5}">
                      <a16:colId xmlns:a16="http://schemas.microsoft.com/office/drawing/2014/main" val="1977787059"/>
                    </a:ext>
                  </a:extLst>
                </a:gridCol>
                <a:gridCol w="457200">
                  <a:extLst>
                    <a:ext uri="{9D8B030D-6E8A-4147-A177-3AD203B41FA5}">
                      <a16:colId xmlns:a16="http://schemas.microsoft.com/office/drawing/2014/main" val="2928329838"/>
                    </a:ext>
                  </a:extLst>
                </a:gridCol>
                <a:gridCol w="457200">
                  <a:extLst>
                    <a:ext uri="{9D8B030D-6E8A-4147-A177-3AD203B41FA5}">
                      <a16:colId xmlns:a16="http://schemas.microsoft.com/office/drawing/2014/main" val="1876666448"/>
                    </a:ext>
                  </a:extLst>
                </a:gridCol>
              </a:tblGrid>
              <a:tr h="184150">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95</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778296406"/>
                  </a:ext>
                </a:extLst>
              </a:tr>
              <a:tr h="184150">
                <a:tc>
                  <a:txBody>
                    <a:bodyPr/>
                    <a:lstStyle/>
                    <a:p>
                      <a:pPr marL="0" marR="0" algn="ctr">
                        <a:lnSpc>
                          <a:spcPct val="107000"/>
                        </a:lnSpc>
                        <a:spcBef>
                          <a:spcPts val="0"/>
                        </a:spcBef>
                        <a:spcAft>
                          <a:spcPts val="0"/>
                        </a:spcAft>
                      </a:pPr>
                      <a:r>
                        <a:rPr lang="en-US" sz="1100" b="0">
                          <a:effectLst/>
                        </a:rPr>
                        <a:t>91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90</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117046992"/>
                  </a:ext>
                </a:extLst>
              </a:tr>
              <a:tr h="184150">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94</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186135586"/>
                  </a:ext>
                </a:extLst>
              </a:tr>
            </a:tbl>
          </a:graphicData>
        </a:graphic>
      </p:graphicFrame>
      <p:sp>
        <p:nvSpPr>
          <p:cNvPr id="14" name="Rectangle 13"/>
          <p:cNvSpPr/>
          <p:nvPr/>
        </p:nvSpPr>
        <p:spPr>
          <a:xfrm>
            <a:off x="227989" y="3617044"/>
            <a:ext cx="8279589" cy="923330"/>
          </a:xfrm>
          <a:prstGeom prst="rect">
            <a:avLst/>
          </a:prstGeom>
        </p:spPr>
        <p:txBody>
          <a:bodyPr wrap="square">
            <a:spAutoFit/>
          </a:bodyPr>
          <a:lstStyle/>
          <a:p>
            <a:r>
              <a:rPr lang="en-US" dirty="0">
                <a:latin typeface="+mn-lt"/>
                <a:ea typeface="Calibri" panose="020F0502020204030204" pitchFamily="34" charset="0"/>
              </a:rPr>
              <a:t>Do these data provide convincing evidence at the </a:t>
            </a:r>
            <a:r>
              <a:rPr lang="en-US" i="1" dirty="0">
                <a:latin typeface="+mn-lt"/>
                <a:ea typeface="Calibri" panose="020F0502020204030204" pitchFamily="34" charset="0"/>
              </a:rPr>
              <a:t>α</a:t>
            </a:r>
            <a:r>
              <a:rPr lang="en-US" dirty="0">
                <a:latin typeface="+mn-lt"/>
                <a:ea typeface="Calibri" panose="020F0502020204030204" pitchFamily="34" charset="0"/>
              </a:rPr>
              <a:t> = 0.05 significance level of a difference in the mean wait time for a subsequent Old Faithful eruption in busier and quieter months of 2019? </a:t>
            </a:r>
            <a:endParaRPr lang="en-US" dirty="0">
              <a:latin typeface="+mn-lt"/>
            </a:endParaRPr>
          </a:p>
        </p:txBody>
      </p:sp>
    </p:spTree>
    <p:extLst>
      <p:ext uri="{BB962C8B-B14F-4D97-AF65-F5344CB8AC3E}">
        <p14:creationId xmlns:p14="http://schemas.microsoft.com/office/powerpoint/2010/main" val="29605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the data aren’t TI-84 Plus CE friendly?</a:t>
            </a:r>
          </a:p>
        </p:txBody>
      </p:sp>
      <p:sp>
        <p:nvSpPr>
          <p:cNvPr id="3" name="Content Placeholder 2"/>
          <p:cNvSpPr>
            <a:spLocks noGrp="1"/>
          </p:cNvSpPr>
          <p:nvPr>
            <p:ph idx="1"/>
          </p:nvPr>
        </p:nvSpPr>
        <p:spPr/>
        <p:txBody>
          <a:bodyPr/>
          <a:lstStyle/>
          <a:p>
            <a:r>
              <a:rPr lang="en-US" dirty="0"/>
              <a:t>Data cleanup</a:t>
            </a:r>
          </a:p>
          <a:p>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4191" b="39483"/>
          <a:stretch/>
        </p:blipFill>
        <p:spPr bwMode="auto">
          <a:xfrm>
            <a:off x="4499993" y="1065754"/>
            <a:ext cx="4467974" cy="332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824B385C-5ED9-4276-972F-001A7047A89F}"/>
              </a:ext>
            </a:extLst>
          </p:cNvPr>
          <p:cNvPicPr>
            <a:picLocks noChangeAspect="1"/>
          </p:cNvPicPr>
          <p:nvPr/>
        </p:nvPicPr>
        <p:blipFill>
          <a:blip r:embed="rId3"/>
          <a:stretch>
            <a:fillRect/>
          </a:stretch>
        </p:blipFill>
        <p:spPr>
          <a:xfrm>
            <a:off x="958320" y="1198470"/>
            <a:ext cx="2257553" cy="3187485"/>
          </a:xfrm>
          <a:prstGeom prst="rect">
            <a:avLst/>
          </a:prstGeom>
        </p:spPr>
      </p:pic>
    </p:spTree>
    <p:extLst>
      <p:ext uri="{BB962C8B-B14F-4D97-AF65-F5344CB8AC3E}">
        <p14:creationId xmlns:p14="http://schemas.microsoft.com/office/powerpoint/2010/main" val="1436831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1BD1-9734-46E4-A86D-63917FDD8FFA}"/>
              </a:ext>
            </a:extLst>
          </p:cNvPr>
          <p:cNvSpPr>
            <a:spLocks noGrp="1"/>
          </p:cNvSpPr>
          <p:nvPr>
            <p:ph type="title"/>
          </p:nvPr>
        </p:nvSpPr>
        <p:spPr/>
        <p:txBody>
          <a:bodyPr/>
          <a:lstStyle/>
          <a:p>
            <a:r>
              <a:rPr lang="en-US" dirty="0"/>
              <a:t>Graphing Data with a Categorical Grouping</a:t>
            </a:r>
          </a:p>
        </p:txBody>
      </p:sp>
      <p:pic>
        <p:nvPicPr>
          <p:cNvPr id="5" name="Content Placeholder 4">
            <a:extLst>
              <a:ext uri="{FF2B5EF4-FFF2-40B4-BE49-F238E27FC236}">
                <a16:creationId xmlns:a16="http://schemas.microsoft.com/office/drawing/2014/main" id="{D8773872-0D24-4F5F-B49B-83DC3EBFD2EC}"/>
              </a:ext>
            </a:extLst>
          </p:cNvPr>
          <p:cNvPicPr>
            <a:picLocks noGrp="1" noChangeAspect="1"/>
          </p:cNvPicPr>
          <p:nvPr>
            <p:ph idx="1"/>
          </p:nvPr>
        </p:nvPicPr>
        <p:blipFill>
          <a:blip r:embed="rId2"/>
          <a:stretch>
            <a:fillRect/>
          </a:stretch>
        </p:blipFill>
        <p:spPr>
          <a:xfrm>
            <a:off x="604822" y="1305483"/>
            <a:ext cx="3523797" cy="2645078"/>
          </a:xfrm>
          <a:prstGeom prst="rect">
            <a:avLst/>
          </a:prstGeom>
        </p:spPr>
      </p:pic>
      <p:sp>
        <p:nvSpPr>
          <p:cNvPr id="4" name="Slide Number Placeholder 3">
            <a:extLst>
              <a:ext uri="{FF2B5EF4-FFF2-40B4-BE49-F238E27FC236}">
                <a16:creationId xmlns:a16="http://schemas.microsoft.com/office/drawing/2014/main" id="{A19D1CB3-AC15-4E3F-AFE3-A3DE5B084B4F}"/>
              </a:ext>
            </a:extLst>
          </p:cNvPr>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pic>
        <p:nvPicPr>
          <p:cNvPr id="6" name="Picture 5">
            <a:extLst>
              <a:ext uri="{FF2B5EF4-FFF2-40B4-BE49-F238E27FC236}">
                <a16:creationId xmlns:a16="http://schemas.microsoft.com/office/drawing/2014/main" id="{ECC6D6F6-D98A-4F25-AF0C-4C7768C5745B}"/>
              </a:ext>
            </a:extLst>
          </p:cNvPr>
          <p:cNvPicPr>
            <a:picLocks noChangeAspect="1"/>
          </p:cNvPicPr>
          <p:nvPr/>
        </p:nvPicPr>
        <p:blipFill>
          <a:blip r:embed="rId3"/>
          <a:stretch>
            <a:fillRect/>
          </a:stretch>
        </p:blipFill>
        <p:spPr>
          <a:xfrm>
            <a:off x="4800677" y="1305174"/>
            <a:ext cx="3523797" cy="2645078"/>
          </a:xfrm>
          <a:prstGeom prst="rect">
            <a:avLst/>
          </a:prstGeom>
        </p:spPr>
      </p:pic>
    </p:spTree>
    <p:extLst>
      <p:ext uri="{BB962C8B-B14F-4D97-AF65-F5344CB8AC3E}">
        <p14:creationId xmlns:p14="http://schemas.microsoft.com/office/powerpoint/2010/main" val="986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16</a:t>
            </a:fld>
            <a:endParaRPr lang="en-US"/>
          </a:p>
        </p:txBody>
      </p:sp>
      <p:sp>
        <p:nvSpPr>
          <p:cNvPr id="10" name="Rectangle 9"/>
          <p:cNvSpPr/>
          <p:nvPr/>
        </p:nvSpPr>
        <p:spPr>
          <a:xfrm>
            <a:off x="231775" y="1643221"/>
            <a:ext cx="1610377"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Busier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9479945"/>
              </p:ext>
            </p:extLst>
          </p:nvPr>
        </p:nvGraphicFramePr>
        <p:xfrm>
          <a:off x="1987571" y="1612229"/>
          <a:ext cx="6400800" cy="561129"/>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340342152"/>
                    </a:ext>
                  </a:extLst>
                </a:gridCol>
                <a:gridCol w="457200">
                  <a:extLst>
                    <a:ext uri="{9D8B030D-6E8A-4147-A177-3AD203B41FA5}">
                      <a16:colId xmlns:a16="http://schemas.microsoft.com/office/drawing/2014/main" val="1047181124"/>
                    </a:ext>
                  </a:extLst>
                </a:gridCol>
                <a:gridCol w="457200">
                  <a:extLst>
                    <a:ext uri="{9D8B030D-6E8A-4147-A177-3AD203B41FA5}">
                      <a16:colId xmlns:a16="http://schemas.microsoft.com/office/drawing/2014/main" val="680865520"/>
                    </a:ext>
                  </a:extLst>
                </a:gridCol>
                <a:gridCol w="457200">
                  <a:extLst>
                    <a:ext uri="{9D8B030D-6E8A-4147-A177-3AD203B41FA5}">
                      <a16:colId xmlns:a16="http://schemas.microsoft.com/office/drawing/2014/main" val="977294668"/>
                    </a:ext>
                  </a:extLst>
                </a:gridCol>
                <a:gridCol w="457200">
                  <a:extLst>
                    <a:ext uri="{9D8B030D-6E8A-4147-A177-3AD203B41FA5}">
                      <a16:colId xmlns:a16="http://schemas.microsoft.com/office/drawing/2014/main" val="2298548579"/>
                    </a:ext>
                  </a:extLst>
                </a:gridCol>
                <a:gridCol w="457200">
                  <a:extLst>
                    <a:ext uri="{9D8B030D-6E8A-4147-A177-3AD203B41FA5}">
                      <a16:colId xmlns:a16="http://schemas.microsoft.com/office/drawing/2014/main" val="2879548126"/>
                    </a:ext>
                  </a:extLst>
                </a:gridCol>
                <a:gridCol w="457200">
                  <a:extLst>
                    <a:ext uri="{9D8B030D-6E8A-4147-A177-3AD203B41FA5}">
                      <a16:colId xmlns:a16="http://schemas.microsoft.com/office/drawing/2014/main" val="2374934549"/>
                    </a:ext>
                  </a:extLst>
                </a:gridCol>
                <a:gridCol w="457200">
                  <a:extLst>
                    <a:ext uri="{9D8B030D-6E8A-4147-A177-3AD203B41FA5}">
                      <a16:colId xmlns:a16="http://schemas.microsoft.com/office/drawing/2014/main" val="3556113634"/>
                    </a:ext>
                  </a:extLst>
                </a:gridCol>
                <a:gridCol w="457200">
                  <a:extLst>
                    <a:ext uri="{9D8B030D-6E8A-4147-A177-3AD203B41FA5}">
                      <a16:colId xmlns:a16="http://schemas.microsoft.com/office/drawing/2014/main" val="749837605"/>
                    </a:ext>
                  </a:extLst>
                </a:gridCol>
                <a:gridCol w="457200">
                  <a:extLst>
                    <a:ext uri="{9D8B030D-6E8A-4147-A177-3AD203B41FA5}">
                      <a16:colId xmlns:a16="http://schemas.microsoft.com/office/drawing/2014/main" val="1241563710"/>
                    </a:ext>
                  </a:extLst>
                </a:gridCol>
                <a:gridCol w="457200">
                  <a:extLst>
                    <a:ext uri="{9D8B030D-6E8A-4147-A177-3AD203B41FA5}">
                      <a16:colId xmlns:a16="http://schemas.microsoft.com/office/drawing/2014/main" val="1073057093"/>
                    </a:ext>
                  </a:extLst>
                </a:gridCol>
                <a:gridCol w="457200">
                  <a:extLst>
                    <a:ext uri="{9D8B030D-6E8A-4147-A177-3AD203B41FA5}">
                      <a16:colId xmlns:a16="http://schemas.microsoft.com/office/drawing/2014/main" val="3802089236"/>
                    </a:ext>
                  </a:extLst>
                </a:gridCol>
                <a:gridCol w="457200">
                  <a:extLst>
                    <a:ext uri="{9D8B030D-6E8A-4147-A177-3AD203B41FA5}">
                      <a16:colId xmlns:a16="http://schemas.microsoft.com/office/drawing/2014/main" val="203662743"/>
                    </a:ext>
                  </a:extLst>
                </a:gridCol>
                <a:gridCol w="457200">
                  <a:extLst>
                    <a:ext uri="{9D8B030D-6E8A-4147-A177-3AD203B41FA5}">
                      <a16:colId xmlns:a16="http://schemas.microsoft.com/office/drawing/2014/main" val="1666829869"/>
                    </a:ext>
                  </a:extLst>
                </a:gridCol>
              </a:tblGrid>
              <a:tr h="182711">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94</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85</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278929313"/>
                  </a:ext>
                </a:extLst>
              </a:tr>
              <a:tr h="182711">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100</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1930007703"/>
                  </a:ext>
                </a:extLst>
              </a:tr>
              <a:tr h="194178">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87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extLst>
                  <a:ext uri="{0D108BD9-81ED-4DB2-BD59-A6C34878D82A}">
                    <a16:rowId xmlns:a16="http://schemas.microsoft.com/office/drawing/2014/main" val="295251832"/>
                  </a:ext>
                </a:extLst>
              </a:tr>
            </a:tbl>
          </a:graphicData>
        </a:graphic>
      </p:graphicFrame>
      <p:sp>
        <p:nvSpPr>
          <p:cNvPr id="12" name="Rectangle 11"/>
          <p:cNvSpPr/>
          <p:nvPr/>
        </p:nvSpPr>
        <p:spPr>
          <a:xfrm>
            <a:off x="231775" y="2435519"/>
            <a:ext cx="1725793"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Quieter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248818464"/>
              </p:ext>
            </p:extLst>
          </p:nvPr>
        </p:nvGraphicFramePr>
        <p:xfrm>
          <a:off x="1987571" y="2370121"/>
          <a:ext cx="6400800" cy="552450"/>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729127089"/>
                    </a:ext>
                  </a:extLst>
                </a:gridCol>
                <a:gridCol w="457200">
                  <a:extLst>
                    <a:ext uri="{9D8B030D-6E8A-4147-A177-3AD203B41FA5}">
                      <a16:colId xmlns:a16="http://schemas.microsoft.com/office/drawing/2014/main" val="2887381623"/>
                    </a:ext>
                  </a:extLst>
                </a:gridCol>
                <a:gridCol w="457200">
                  <a:extLst>
                    <a:ext uri="{9D8B030D-6E8A-4147-A177-3AD203B41FA5}">
                      <a16:colId xmlns:a16="http://schemas.microsoft.com/office/drawing/2014/main" val="3428918720"/>
                    </a:ext>
                  </a:extLst>
                </a:gridCol>
                <a:gridCol w="457200">
                  <a:extLst>
                    <a:ext uri="{9D8B030D-6E8A-4147-A177-3AD203B41FA5}">
                      <a16:colId xmlns:a16="http://schemas.microsoft.com/office/drawing/2014/main" val="1469778880"/>
                    </a:ext>
                  </a:extLst>
                </a:gridCol>
                <a:gridCol w="457200">
                  <a:extLst>
                    <a:ext uri="{9D8B030D-6E8A-4147-A177-3AD203B41FA5}">
                      <a16:colId xmlns:a16="http://schemas.microsoft.com/office/drawing/2014/main" val="3214924155"/>
                    </a:ext>
                  </a:extLst>
                </a:gridCol>
                <a:gridCol w="457200">
                  <a:extLst>
                    <a:ext uri="{9D8B030D-6E8A-4147-A177-3AD203B41FA5}">
                      <a16:colId xmlns:a16="http://schemas.microsoft.com/office/drawing/2014/main" val="290732887"/>
                    </a:ext>
                  </a:extLst>
                </a:gridCol>
                <a:gridCol w="457200">
                  <a:extLst>
                    <a:ext uri="{9D8B030D-6E8A-4147-A177-3AD203B41FA5}">
                      <a16:colId xmlns:a16="http://schemas.microsoft.com/office/drawing/2014/main" val="1997614419"/>
                    </a:ext>
                  </a:extLst>
                </a:gridCol>
                <a:gridCol w="457200">
                  <a:extLst>
                    <a:ext uri="{9D8B030D-6E8A-4147-A177-3AD203B41FA5}">
                      <a16:colId xmlns:a16="http://schemas.microsoft.com/office/drawing/2014/main" val="1799133336"/>
                    </a:ext>
                  </a:extLst>
                </a:gridCol>
                <a:gridCol w="457200">
                  <a:extLst>
                    <a:ext uri="{9D8B030D-6E8A-4147-A177-3AD203B41FA5}">
                      <a16:colId xmlns:a16="http://schemas.microsoft.com/office/drawing/2014/main" val="3660610895"/>
                    </a:ext>
                  </a:extLst>
                </a:gridCol>
                <a:gridCol w="457200">
                  <a:extLst>
                    <a:ext uri="{9D8B030D-6E8A-4147-A177-3AD203B41FA5}">
                      <a16:colId xmlns:a16="http://schemas.microsoft.com/office/drawing/2014/main" val="1456035649"/>
                    </a:ext>
                  </a:extLst>
                </a:gridCol>
                <a:gridCol w="457200">
                  <a:extLst>
                    <a:ext uri="{9D8B030D-6E8A-4147-A177-3AD203B41FA5}">
                      <a16:colId xmlns:a16="http://schemas.microsoft.com/office/drawing/2014/main" val="2980140912"/>
                    </a:ext>
                  </a:extLst>
                </a:gridCol>
                <a:gridCol w="457200">
                  <a:extLst>
                    <a:ext uri="{9D8B030D-6E8A-4147-A177-3AD203B41FA5}">
                      <a16:colId xmlns:a16="http://schemas.microsoft.com/office/drawing/2014/main" val="1977787059"/>
                    </a:ext>
                  </a:extLst>
                </a:gridCol>
                <a:gridCol w="457200">
                  <a:extLst>
                    <a:ext uri="{9D8B030D-6E8A-4147-A177-3AD203B41FA5}">
                      <a16:colId xmlns:a16="http://schemas.microsoft.com/office/drawing/2014/main" val="2928329838"/>
                    </a:ext>
                  </a:extLst>
                </a:gridCol>
                <a:gridCol w="457200">
                  <a:extLst>
                    <a:ext uri="{9D8B030D-6E8A-4147-A177-3AD203B41FA5}">
                      <a16:colId xmlns:a16="http://schemas.microsoft.com/office/drawing/2014/main" val="1876666448"/>
                    </a:ext>
                  </a:extLst>
                </a:gridCol>
              </a:tblGrid>
              <a:tr h="184150">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95</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778296406"/>
                  </a:ext>
                </a:extLst>
              </a:tr>
              <a:tr h="184150">
                <a:tc>
                  <a:txBody>
                    <a:bodyPr/>
                    <a:lstStyle/>
                    <a:p>
                      <a:pPr marL="0" marR="0" algn="ctr">
                        <a:lnSpc>
                          <a:spcPct val="107000"/>
                        </a:lnSpc>
                        <a:spcBef>
                          <a:spcPts val="0"/>
                        </a:spcBef>
                        <a:spcAft>
                          <a:spcPts val="0"/>
                        </a:spcAft>
                      </a:pPr>
                      <a:r>
                        <a:rPr lang="en-US" sz="1100" b="0">
                          <a:effectLst/>
                        </a:rPr>
                        <a:t>91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90</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117046992"/>
                  </a:ext>
                </a:extLst>
              </a:tr>
              <a:tr h="184150">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94</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186135586"/>
                  </a:ext>
                </a:extLst>
              </a:tr>
            </a:tbl>
          </a:graphicData>
        </a:graphic>
      </p:graphicFrame>
      <p:sp>
        <p:nvSpPr>
          <p:cNvPr id="14" name="Rectangle 13"/>
          <p:cNvSpPr/>
          <p:nvPr/>
        </p:nvSpPr>
        <p:spPr>
          <a:xfrm>
            <a:off x="231775" y="654698"/>
            <a:ext cx="8279589" cy="923330"/>
          </a:xfrm>
          <a:prstGeom prst="rect">
            <a:avLst/>
          </a:prstGeom>
        </p:spPr>
        <p:txBody>
          <a:bodyPr wrap="square">
            <a:spAutoFit/>
          </a:bodyPr>
          <a:lstStyle/>
          <a:p>
            <a:r>
              <a:rPr lang="en-US" dirty="0">
                <a:latin typeface="+mn-lt"/>
                <a:ea typeface="Calibri" panose="020F0502020204030204" pitchFamily="34" charset="0"/>
              </a:rPr>
              <a:t>Do these data provide convincing evidence at the </a:t>
            </a:r>
            <a:r>
              <a:rPr lang="en-US" i="1" dirty="0">
                <a:latin typeface="+mn-lt"/>
                <a:ea typeface="Calibri" panose="020F0502020204030204" pitchFamily="34" charset="0"/>
              </a:rPr>
              <a:t>α</a:t>
            </a:r>
            <a:r>
              <a:rPr lang="en-US" dirty="0">
                <a:latin typeface="+mn-lt"/>
                <a:ea typeface="Calibri" panose="020F0502020204030204" pitchFamily="34" charset="0"/>
              </a:rPr>
              <a:t> = 0.05 significance level of a difference in the mean wait time for a subsequent Old Faithful eruption in busier and quieter months of 2019? </a:t>
            </a:r>
            <a:endParaRPr lang="en-US"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815" y="3082068"/>
            <a:ext cx="2079962" cy="1568496"/>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231775" y="2957605"/>
                <a:ext cx="6732296" cy="1817421"/>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𝝁</m:t>
                          </m:r>
                        </m:e>
                        <m:sub>
                          <m:r>
                            <a:rPr lang="en-US" b="1" i="1" smtClean="0">
                              <a:latin typeface="Cambria Math" panose="02040503050406030204" pitchFamily="18" charset="0"/>
                            </a:rPr>
                            <m:t>𝑩</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𝝁</m:t>
                          </m:r>
                        </m:e>
                        <m:sub>
                          <m:r>
                            <a:rPr lang="en-US" b="1" i="1" smtClean="0">
                              <a:latin typeface="Cambria Math" panose="02040503050406030204" pitchFamily="18" charset="0"/>
                            </a:rPr>
                            <m:t>𝑸</m:t>
                          </m:r>
                        </m:sub>
                      </m:sSub>
                      <m:r>
                        <a:rPr lang="en-US" b="1" i="1" smtClean="0">
                          <a:latin typeface="Cambria Math" panose="02040503050406030204" pitchFamily="18" charset="0"/>
                        </a:rPr>
                        <m:t>=</m:t>
                      </m:r>
                      <m:r>
                        <a:rPr lang="en-US" b="1" i="1">
                          <a:latin typeface="Cambria Math" panose="02040503050406030204" pitchFamily="18" charset="0"/>
                        </a:rPr>
                        <m:t>𝟎</m:t>
                      </m:r>
                    </m:oMath>
                  </m:oMathPara>
                </a14:m>
                <a:endParaRPr lang="en-US" b="1" dirty="0"/>
              </a:p>
              <a:p>
                <a:pPr/>
                <a14:m>
                  <m:oMathPara xmlns:m="http://schemas.openxmlformats.org/officeDocument/2006/math">
                    <m:oMathParaPr>
                      <m:jc m:val="left"/>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𝒂</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𝝁</m:t>
                          </m:r>
                        </m:e>
                        <m:sub>
                          <m:r>
                            <a:rPr lang="en-US" b="1" i="1">
                              <a:latin typeface="Cambria Math" panose="02040503050406030204" pitchFamily="18" charset="0"/>
                            </a:rPr>
                            <m:t>𝑩</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𝝁</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𝟎</m:t>
                      </m:r>
                    </m:oMath>
                  </m:oMathPara>
                </a14:m>
                <a:endParaRPr lang="en-US" b="1" dirty="0"/>
              </a:p>
              <a:p>
                <a:r>
                  <a:rPr lang="en-US" b="1" dirty="0"/>
                  <a:t>where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𝝁</m:t>
                        </m:r>
                      </m:e>
                      <m:sub>
                        <m:r>
                          <a:rPr lang="en-US" b="1" i="1">
                            <a:latin typeface="Cambria Math" panose="02040503050406030204" pitchFamily="18" charset="0"/>
                          </a:rPr>
                          <m:t>𝑩</m:t>
                        </m:r>
                      </m:sub>
                    </m:sSub>
                  </m:oMath>
                </a14:m>
                <a:r>
                  <a:rPr lang="en-US" b="1" dirty="0"/>
                  <a:t> = mean wait time for a subsequent Old Faithful eruption in busier months and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𝝁</m:t>
                        </m:r>
                      </m:e>
                      <m:sub>
                        <m:r>
                          <a:rPr lang="en-US" b="1" i="1" smtClean="0">
                            <a:latin typeface="Cambria Math" panose="02040503050406030204" pitchFamily="18" charset="0"/>
                            <a:ea typeface="Cambria Math" panose="02040503050406030204" pitchFamily="18" charset="0"/>
                          </a:rPr>
                          <m:t>𝑸</m:t>
                        </m:r>
                      </m:sub>
                    </m:sSub>
                  </m:oMath>
                </a14:m>
                <a:r>
                  <a:rPr lang="en-US" b="1" dirty="0"/>
                  <a:t> = mean wait time for a subsequent Old Faithful eruption in quieter months .</a:t>
                </a:r>
              </a:p>
              <a:p>
                <a:pPr marL="0" indent="0">
                  <a:buNone/>
                </a:pPr>
                <a:r>
                  <a:rPr lang="en-US" b="1" dirty="0"/>
                  <a:t>Use </a:t>
                </a:r>
                <a:r>
                  <a:rPr lang="el-GR" b="1" i="1" dirty="0"/>
                  <a:t>α</a:t>
                </a:r>
                <a:r>
                  <a:rPr lang="en-US" b="1" dirty="0"/>
                  <a:t> = 0.05.</a:t>
                </a:r>
              </a:p>
            </p:txBody>
          </p:sp>
        </mc:Choice>
        <mc:Fallback xmlns="">
          <p:sp>
            <p:nvSpPr>
              <p:cNvPr id="15" name="Rectangle 14"/>
              <p:cNvSpPr>
                <a:spLocks noRot="1" noChangeAspect="1" noMove="1" noResize="1" noEditPoints="1" noAdjustHandles="1" noChangeArrowheads="1" noChangeShapeType="1" noTextEdit="1"/>
              </p:cNvSpPr>
              <p:nvPr/>
            </p:nvSpPr>
            <p:spPr>
              <a:xfrm>
                <a:off x="231775" y="2957605"/>
                <a:ext cx="6732296" cy="1817421"/>
              </a:xfrm>
              <a:prstGeom prst="rect">
                <a:avLst/>
              </a:prstGeom>
              <a:blipFill>
                <a:blip r:embed="rId4"/>
                <a:stretch>
                  <a:fillRect l="-725" b="-4698"/>
                </a:stretch>
              </a:blipFill>
            </p:spPr>
            <p:txBody>
              <a:bodyPr/>
              <a:lstStyle/>
              <a:p>
                <a:r>
                  <a:rPr lang="en-US">
                    <a:noFill/>
                  </a:rPr>
                  <a:t> </a:t>
                </a:r>
              </a:p>
            </p:txBody>
          </p:sp>
        </mc:Fallback>
      </mc:AlternateContent>
    </p:spTree>
    <p:extLst>
      <p:ext uri="{BB962C8B-B14F-4D97-AF65-F5344CB8AC3E}">
        <p14:creationId xmlns:p14="http://schemas.microsoft.com/office/powerpoint/2010/main" val="14006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17</a:t>
            </a:fld>
            <a:endParaRPr lang="en-US"/>
          </a:p>
        </p:txBody>
      </p:sp>
      <p:sp>
        <p:nvSpPr>
          <p:cNvPr id="10" name="Rectangle 9"/>
          <p:cNvSpPr/>
          <p:nvPr/>
        </p:nvSpPr>
        <p:spPr>
          <a:xfrm>
            <a:off x="231775" y="1643221"/>
            <a:ext cx="1610377"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Busier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1" name="Table 10"/>
          <p:cNvGraphicFramePr>
            <a:graphicFrameLocks noGrp="1"/>
          </p:cNvGraphicFramePr>
          <p:nvPr/>
        </p:nvGraphicFramePr>
        <p:xfrm>
          <a:off x="1987571" y="1612229"/>
          <a:ext cx="6400800" cy="561129"/>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340342152"/>
                    </a:ext>
                  </a:extLst>
                </a:gridCol>
                <a:gridCol w="457200">
                  <a:extLst>
                    <a:ext uri="{9D8B030D-6E8A-4147-A177-3AD203B41FA5}">
                      <a16:colId xmlns:a16="http://schemas.microsoft.com/office/drawing/2014/main" val="1047181124"/>
                    </a:ext>
                  </a:extLst>
                </a:gridCol>
                <a:gridCol w="457200">
                  <a:extLst>
                    <a:ext uri="{9D8B030D-6E8A-4147-A177-3AD203B41FA5}">
                      <a16:colId xmlns:a16="http://schemas.microsoft.com/office/drawing/2014/main" val="680865520"/>
                    </a:ext>
                  </a:extLst>
                </a:gridCol>
                <a:gridCol w="457200">
                  <a:extLst>
                    <a:ext uri="{9D8B030D-6E8A-4147-A177-3AD203B41FA5}">
                      <a16:colId xmlns:a16="http://schemas.microsoft.com/office/drawing/2014/main" val="977294668"/>
                    </a:ext>
                  </a:extLst>
                </a:gridCol>
                <a:gridCol w="457200">
                  <a:extLst>
                    <a:ext uri="{9D8B030D-6E8A-4147-A177-3AD203B41FA5}">
                      <a16:colId xmlns:a16="http://schemas.microsoft.com/office/drawing/2014/main" val="2298548579"/>
                    </a:ext>
                  </a:extLst>
                </a:gridCol>
                <a:gridCol w="457200">
                  <a:extLst>
                    <a:ext uri="{9D8B030D-6E8A-4147-A177-3AD203B41FA5}">
                      <a16:colId xmlns:a16="http://schemas.microsoft.com/office/drawing/2014/main" val="2879548126"/>
                    </a:ext>
                  </a:extLst>
                </a:gridCol>
                <a:gridCol w="457200">
                  <a:extLst>
                    <a:ext uri="{9D8B030D-6E8A-4147-A177-3AD203B41FA5}">
                      <a16:colId xmlns:a16="http://schemas.microsoft.com/office/drawing/2014/main" val="2374934549"/>
                    </a:ext>
                  </a:extLst>
                </a:gridCol>
                <a:gridCol w="457200">
                  <a:extLst>
                    <a:ext uri="{9D8B030D-6E8A-4147-A177-3AD203B41FA5}">
                      <a16:colId xmlns:a16="http://schemas.microsoft.com/office/drawing/2014/main" val="3556113634"/>
                    </a:ext>
                  </a:extLst>
                </a:gridCol>
                <a:gridCol w="457200">
                  <a:extLst>
                    <a:ext uri="{9D8B030D-6E8A-4147-A177-3AD203B41FA5}">
                      <a16:colId xmlns:a16="http://schemas.microsoft.com/office/drawing/2014/main" val="749837605"/>
                    </a:ext>
                  </a:extLst>
                </a:gridCol>
                <a:gridCol w="457200">
                  <a:extLst>
                    <a:ext uri="{9D8B030D-6E8A-4147-A177-3AD203B41FA5}">
                      <a16:colId xmlns:a16="http://schemas.microsoft.com/office/drawing/2014/main" val="1241563710"/>
                    </a:ext>
                  </a:extLst>
                </a:gridCol>
                <a:gridCol w="457200">
                  <a:extLst>
                    <a:ext uri="{9D8B030D-6E8A-4147-A177-3AD203B41FA5}">
                      <a16:colId xmlns:a16="http://schemas.microsoft.com/office/drawing/2014/main" val="1073057093"/>
                    </a:ext>
                  </a:extLst>
                </a:gridCol>
                <a:gridCol w="457200">
                  <a:extLst>
                    <a:ext uri="{9D8B030D-6E8A-4147-A177-3AD203B41FA5}">
                      <a16:colId xmlns:a16="http://schemas.microsoft.com/office/drawing/2014/main" val="3802089236"/>
                    </a:ext>
                  </a:extLst>
                </a:gridCol>
                <a:gridCol w="457200">
                  <a:extLst>
                    <a:ext uri="{9D8B030D-6E8A-4147-A177-3AD203B41FA5}">
                      <a16:colId xmlns:a16="http://schemas.microsoft.com/office/drawing/2014/main" val="203662743"/>
                    </a:ext>
                  </a:extLst>
                </a:gridCol>
                <a:gridCol w="457200">
                  <a:extLst>
                    <a:ext uri="{9D8B030D-6E8A-4147-A177-3AD203B41FA5}">
                      <a16:colId xmlns:a16="http://schemas.microsoft.com/office/drawing/2014/main" val="1666829869"/>
                    </a:ext>
                  </a:extLst>
                </a:gridCol>
              </a:tblGrid>
              <a:tr h="182711">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94</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85</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278929313"/>
                  </a:ext>
                </a:extLst>
              </a:tr>
              <a:tr h="182711">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100</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1930007703"/>
                  </a:ext>
                </a:extLst>
              </a:tr>
              <a:tr h="194178">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87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extLst>
                  <a:ext uri="{0D108BD9-81ED-4DB2-BD59-A6C34878D82A}">
                    <a16:rowId xmlns:a16="http://schemas.microsoft.com/office/drawing/2014/main" val="295251832"/>
                  </a:ext>
                </a:extLst>
              </a:tr>
            </a:tbl>
          </a:graphicData>
        </a:graphic>
      </p:graphicFrame>
      <p:sp>
        <p:nvSpPr>
          <p:cNvPr id="12" name="Rectangle 11"/>
          <p:cNvSpPr/>
          <p:nvPr/>
        </p:nvSpPr>
        <p:spPr>
          <a:xfrm>
            <a:off x="231775" y="2435519"/>
            <a:ext cx="1725793"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Quieter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3" name="Table 12"/>
          <p:cNvGraphicFramePr>
            <a:graphicFrameLocks noGrp="1"/>
          </p:cNvGraphicFramePr>
          <p:nvPr/>
        </p:nvGraphicFramePr>
        <p:xfrm>
          <a:off x="1987571" y="2370121"/>
          <a:ext cx="6400800" cy="552450"/>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729127089"/>
                    </a:ext>
                  </a:extLst>
                </a:gridCol>
                <a:gridCol w="457200">
                  <a:extLst>
                    <a:ext uri="{9D8B030D-6E8A-4147-A177-3AD203B41FA5}">
                      <a16:colId xmlns:a16="http://schemas.microsoft.com/office/drawing/2014/main" val="2887381623"/>
                    </a:ext>
                  </a:extLst>
                </a:gridCol>
                <a:gridCol w="457200">
                  <a:extLst>
                    <a:ext uri="{9D8B030D-6E8A-4147-A177-3AD203B41FA5}">
                      <a16:colId xmlns:a16="http://schemas.microsoft.com/office/drawing/2014/main" val="3428918720"/>
                    </a:ext>
                  </a:extLst>
                </a:gridCol>
                <a:gridCol w="457200">
                  <a:extLst>
                    <a:ext uri="{9D8B030D-6E8A-4147-A177-3AD203B41FA5}">
                      <a16:colId xmlns:a16="http://schemas.microsoft.com/office/drawing/2014/main" val="1469778880"/>
                    </a:ext>
                  </a:extLst>
                </a:gridCol>
                <a:gridCol w="457200">
                  <a:extLst>
                    <a:ext uri="{9D8B030D-6E8A-4147-A177-3AD203B41FA5}">
                      <a16:colId xmlns:a16="http://schemas.microsoft.com/office/drawing/2014/main" val="3214924155"/>
                    </a:ext>
                  </a:extLst>
                </a:gridCol>
                <a:gridCol w="457200">
                  <a:extLst>
                    <a:ext uri="{9D8B030D-6E8A-4147-A177-3AD203B41FA5}">
                      <a16:colId xmlns:a16="http://schemas.microsoft.com/office/drawing/2014/main" val="290732887"/>
                    </a:ext>
                  </a:extLst>
                </a:gridCol>
                <a:gridCol w="457200">
                  <a:extLst>
                    <a:ext uri="{9D8B030D-6E8A-4147-A177-3AD203B41FA5}">
                      <a16:colId xmlns:a16="http://schemas.microsoft.com/office/drawing/2014/main" val="1997614419"/>
                    </a:ext>
                  </a:extLst>
                </a:gridCol>
                <a:gridCol w="457200">
                  <a:extLst>
                    <a:ext uri="{9D8B030D-6E8A-4147-A177-3AD203B41FA5}">
                      <a16:colId xmlns:a16="http://schemas.microsoft.com/office/drawing/2014/main" val="1799133336"/>
                    </a:ext>
                  </a:extLst>
                </a:gridCol>
                <a:gridCol w="457200">
                  <a:extLst>
                    <a:ext uri="{9D8B030D-6E8A-4147-A177-3AD203B41FA5}">
                      <a16:colId xmlns:a16="http://schemas.microsoft.com/office/drawing/2014/main" val="3660610895"/>
                    </a:ext>
                  </a:extLst>
                </a:gridCol>
                <a:gridCol w="457200">
                  <a:extLst>
                    <a:ext uri="{9D8B030D-6E8A-4147-A177-3AD203B41FA5}">
                      <a16:colId xmlns:a16="http://schemas.microsoft.com/office/drawing/2014/main" val="1456035649"/>
                    </a:ext>
                  </a:extLst>
                </a:gridCol>
                <a:gridCol w="457200">
                  <a:extLst>
                    <a:ext uri="{9D8B030D-6E8A-4147-A177-3AD203B41FA5}">
                      <a16:colId xmlns:a16="http://schemas.microsoft.com/office/drawing/2014/main" val="2980140912"/>
                    </a:ext>
                  </a:extLst>
                </a:gridCol>
                <a:gridCol w="457200">
                  <a:extLst>
                    <a:ext uri="{9D8B030D-6E8A-4147-A177-3AD203B41FA5}">
                      <a16:colId xmlns:a16="http://schemas.microsoft.com/office/drawing/2014/main" val="1977787059"/>
                    </a:ext>
                  </a:extLst>
                </a:gridCol>
                <a:gridCol w="457200">
                  <a:extLst>
                    <a:ext uri="{9D8B030D-6E8A-4147-A177-3AD203B41FA5}">
                      <a16:colId xmlns:a16="http://schemas.microsoft.com/office/drawing/2014/main" val="2928329838"/>
                    </a:ext>
                  </a:extLst>
                </a:gridCol>
                <a:gridCol w="457200">
                  <a:extLst>
                    <a:ext uri="{9D8B030D-6E8A-4147-A177-3AD203B41FA5}">
                      <a16:colId xmlns:a16="http://schemas.microsoft.com/office/drawing/2014/main" val="1876666448"/>
                    </a:ext>
                  </a:extLst>
                </a:gridCol>
              </a:tblGrid>
              <a:tr h="184150">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95</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778296406"/>
                  </a:ext>
                </a:extLst>
              </a:tr>
              <a:tr h="184150">
                <a:tc>
                  <a:txBody>
                    <a:bodyPr/>
                    <a:lstStyle/>
                    <a:p>
                      <a:pPr marL="0" marR="0" algn="ctr">
                        <a:lnSpc>
                          <a:spcPct val="107000"/>
                        </a:lnSpc>
                        <a:spcBef>
                          <a:spcPts val="0"/>
                        </a:spcBef>
                        <a:spcAft>
                          <a:spcPts val="0"/>
                        </a:spcAft>
                      </a:pPr>
                      <a:r>
                        <a:rPr lang="en-US" sz="1100" b="0">
                          <a:effectLst/>
                        </a:rPr>
                        <a:t>91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90</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117046992"/>
                  </a:ext>
                </a:extLst>
              </a:tr>
              <a:tr h="184150">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94</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186135586"/>
                  </a:ext>
                </a:extLst>
              </a:tr>
            </a:tbl>
          </a:graphicData>
        </a:graphic>
      </p:graphicFrame>
      <p:sp>
        <p:nvSpPr>
          <p:cNvPr id="14" name="Rectangle 13"/>
          <p:cNvSpPr/>
          <p:nvPr/>
        </p:nvSpPr>
        <p:spPr>
          <a:xfrm>
            <a:off x="231775" y="654698"/>
            <a:ext cx="8279589" cy="923330"/>
          </a:xfrm>
          <a:prstGeom prst="rect">
            <a:avLst/>
          </a:prstGeom>
        </p:spPr>
        <p:txBody>
          <a:bodyPr wrap="square">
            <a:spAutoFit/>
          </a:bodyPr>
          <a:lstStyle/>
          <a:p>
            <a:r>
              <a:rPr lang="en-US" dirty="0">
                <a:latin typeface="+mn-lt"/>
                <a:ea typeface="Calibri" panose="020F0502020204030204" pitchFamily="34" charset="0"/>
              </a:rPr>
              <a:t>Do these data provide convincing evidence at the </a:t>
            </a:r>
            <a:r>
              <a:rPr lang="en-US" i="1" dirty="0">
                <a:latin typeface="+mn-lt"/>
                <a:ea typeface="Calibri" panose="020F0502020204030204" pitchFamily="34" charset="0"/>
              </a:rPr>
              <a:t>α</a:t>
            </a:r>
            <a:r>
              <a:rPr lang="en-US" dirty="0">
                <a:latin typeface="+mn-lt"/>
                <a:ea typeface="Calibri" panose="020F0502020204030204" pitchFamily="34" charset="0"/>
              </a:rPr>
              <a:t> = 0.05 significance level of a difference in the mean wait time for a subsequent Old Faithful eruption in busier and quieter months of 2019? </a:t>
            </a:r>
            <a:endParaRPr lang="en-US" dirty="0">
              <a:latin typeface="+mn-lt"/>
            </a:endParaRPr>
          </a:p>
        </p:txBody>
      </p:sp>
      <mc:AlternateContent xmlns:mc="http://schemas.openxmlformats.org/markup-compatibility/2006" xmlns:a14="http://schemas.microsoft.com/office/drawing/2010/main">
        <mc:Choice Requires="a14">
          <p:sp>
            <p:nvSpPr>
              <p:cNvPr id="16" name="Rectangle 15"/>
              <p:cNvSpPr/>
              <p:nvPr/>
            </p:nvSpPr>
            <p:spPr>
              <a:xfrm>
                <a:off x="231775" y="3013161"/>
                <a:ext cx="6463963" cy="1588320"/>
              </a:xfrm>
              <a:prstGeom prst="rect">
                <a:avLst/>
              </a:prstGeom>
            </p:spPr>
            <p:txBody>
              <a:bodyPr wrap="square">
                <a:spAutoFit/>
              </a:bodyPr>
              <a:lstStyle/>
              <a:p>
                <a:pPr marL="0" indent="0">
                  <a:buNone/>
                </a:pPr>
                <a:r>
                  <a:rPr lang="en-US" sz="1600" b="1" dirty="0"/>
                  <a:t>Two-sample </a:t>
                </a:r>
                <a:r>
                  <a:rPr lang="en-US" sz="1600" b="1" i="1" dirty="0"/>
                  <a:t>t </a:t>
                </a:r>
                <a:r>
                  <a:rPr lang="en-US" sz="1600" b="1" dirty="0"/>
                  <a:t>test for a difference in means</a:t>
                </a:r>
              </a:p>
              <a:p>
                <a:pPr marL="117475" indent="-117475">
                  <a:buFont typeface="Arial" panose="020B0604020202020204" pitchFamily="34" charset="0"/>
                  <a:buChar char="•"/>
                </a:pPr>
                <a:r>
                  <a:rPr lang="en-US" sz="1600" b="1" dirty="0"/>
                  <a:t>Random? Separate random samples of 40 Old Faithful eruptions in busier months and 40 eruptions in quieter months.</a:t>
                </a:r>
              </a:p>
              <a:p>
                <a:pPr marL="460375" lvl="1" indent="-233363">
                  <a:buFont typeface="Courier New" panose="02070309020205020404" pitchFamily="49" charset="0"/>
                  <a:buChar char="o"/>
                </a:pPr>
                <a:r>
                  <a:rPr lang="en-US" sz="1600" b="1" dirty="0"/>
                  <a:t>10%? 40 ≤ 10%(all eruptions in busier months) and             40 ≤ 10%(all eruptions in busier months) </a:t>
                </a:r>
              </a:p>
              <a:p>
                <a:pPr marL="117475" indent="-117475">
                  <a:buFont typeface="Arial" panose="020B0604020202020204" pitchFamily="34" charset="0"/>
                  <a:buChar char="•"/>
                </a:pPr>
                <a:r>
                  <a:rPr lang="en-US" sz="1600" b="1" dirty="0"/>
                  <a:t>Normal/Large sample? </a:t>
                </a:r>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𝒏</m:t>
                        </m:r>
                      </m:e>
                      <m:sub>
                        <m:r>
                          <a:rPr lang="en-US" sz="1600" b="1" i="1" smtClean="0">
                            <a:latin typeface="Cambria Math" panose="02040503050406030204" pitchFamily="18" charset="0"/>
                          </a:rPr>
                          <m:t>𝑩</m:t>
                        </m:r>
                      </m:sub>
                    </m:sSub>
                    <m:r>
                      <a:rPr lang="en-US" sz="1600" b="1" i="1" smtClean="0">
                        <a:latin typeface="Cambria Math" panose="02040503050406030204" pitchFamily="18" charset="0"/>
                      </a:rPr>
                      <m:t>=</m:t>
                    </m:r>
                    <m:r>
                      <a:rPr lang="en-US" sz="1600" b="1" i="1" smtClean="0">
                        <a:latin typeface="Cambria Math" panose="02040503050406030204" pitchFamily="18" charset="0"/>
                      </a:rPr>
                      <m:t>𝟒𝟎</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𝟑𝟎</m:t>
                    </m:r>
                    <m:r>
                      <a:rPr lang="en-US" sz="1600" b="1" i="1" smtClean="0">
                        <a:latin typeface="Cambria Math" panose="02040503050406030204" pitchFamily="18" charset="0"/>
                        <a:ea typeface="Cambria Math" panose="02040503050406030204" pitchFamily="18" charset="0"/>
                      </a:rPr>
                      <m:t> </m:t>
                    </m:r>
                    <m:r>
                      <a:rPr lang="en-US" sz="1600" b="1" i="0" smtClean="0">
                        <a:latin typeface="Cambria Math" panose="02040503050406030204" pitchFamily="18" charset="0"/>
                        <a:ea typeface="Cambria Math" panose="02040503050406030204" pitchFamily="18" charset="0"/>
                      </a:rPr>
                      <m:t>𝐚𝐧𝐝</m:t>
                    </m:r>
                    <m:sSub>
                      <m:sSubPr>
                        <m:ctrlPr>
                          <a:rPr lang="en-US" sz="1600" b="1" i="1">
                            <a:latin typeface="Cambria Math" panose="02040503050406030204" pitchFamily="18" charset="0"/>
                          </a:rPr>
                        </m:ctrlPr>
                      </m:sSubPr>
                      <m:e>
                        <m:r>
                          <a:rPr lang="en-US" sz="1600" b="1" i="1" smtClean="0">
                            <a:latin typeface="Cambria Math" panose="02040503050406030204" pitchFamily="18" charset="0"/>
                          </a:rPr>
                          <m:t> </m:t>
                        </m:r>
                        <m:r>
                          <a:rPr lang="en-US" sz="1600" b="1" i="1">
                            <a:latin typeface="Cambria Math" panose="02040503050406030204" pitchFamily="18" charset="0"/>
                          </a:rPr>
                          <m:t>𝒏</m:t>
                        </m:r>
                      </m:e>
                      <m:sub>
                        <m:r>
                          <a:rPr lang="en-US" sz="1600" b="1" i="1" smtClean="0">
                            <a:latin typeface="Cambria Math" panose="02040503050406030204" pitchFamily="18" charset="0"/>
                          </a:rPr>
                          <m:t>𝑸</m:t>
                        </m:r>
                      </m:sub>
                    </m:sSub>
                    <m:r>
                      <a:rPr lang="en-US" sz="1600" b="1" i="1">
                        <a:latin typeface="Cambria Math" panose="02040503050406030204" pitchFamily="18" charset="0"/>
                      </a:rPr>
                      <m:t>=</m:t>
                    </m:r>
                    <m:r>
                      <a:rPr lang="en-US" sz="1600" b="1" i="1">
                        <a:latin typeface="Cambria Math" panose="02040503050406030204" pitchFamily="18" charset="0"/>
                      </a:rPr>
                      <m:t>𝟒𝟎</m:t>
                    </m:r>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𝟑𝟎</m:t>
                    </m:r>
                  </m:oMath>
                </a14:m>
                <a:endParaRPr lang="en-US" sz="1600" b="1" dirty="0"/>
              </a:p>
            </p:txBody>
          </p:sp>
        </mc:Choice>
        <mc:Fallback xmlns="">
          <p:sp>
            <p:nvSpPr>
              <p:cNvPr id="16" name="Rectangle 15"/>
              <p:cNvSpPr>
                <a:spLocks noRot="1" noChangeAspect="1" noMove="1" noResize="1" noEditPoints="1" noAdjustHandles="1" noChangeArrowheads="1" noChangeShapeType="1" noTextEdit="1"/>
              </p:cNvSpPr>
              <p:nvPr/>
            </p:nvSpPr>
            <p:spPr>
              <a:xfrm>
                <a:off x="231775" y="3013161"/>
                <a:ext cx="6463963" cy="1588320"/>
              </a:xfrm>
              <a:prstGeom prst="rect">
                <a:avLst/>
              </a:prstGeom>
              <a:blipFill>
                <a:blip r:embed="rId3"/>
                <a:stretch>
                  <a:fillRect l="-472" t="-1149" b="-2682"/>
                </a:stretch>
              </a:blipFill>
            </p:spPr>
            <p:txBody>
              <a:bodyPr/>
              <a:lstStyle/>
              <a:p>
                <a:r>
                  <a:rPr lang="en-US">
                    <a:noFill/>
                  </a:rPr>
                  <a:t> </a:t>
                </a:r>
              </a:p>
            </p:txBody>
          </p:sp>
        </mc:Fallback>
      </mc:AlternateContent>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00" y="3004011"/>
            <a:ext cx="2079962" cy="1568496"/>
          </a:xfrm>
          <a:prstGeom prst="rect">
            <a:avLst/>
          </a:prstGeom>
        </p:spPr>
      </p:pic>
    </p:spTree>
    <p:extLst>
      <p:ext uri="{BB962C8B-B14F-4D97-AF65-F5344CB8AC3E}">
        <p14:creationId xmlns:p14="http://schemas.microsoft.com/office/powerpoint/2010/main" val="104943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18</a:t>
            </a:fld>
            <a:endParaRPr lang="en-US"/>
          </a:p>
        </p:txBody>
      </p:sp>
      <p:sp>
        <p:nvSpPr>
          <p:cNvPr id="10" name="Rectangle 9"/>
          <p:cNvSpPr/>
          <p:nvPr/>
        </p:nvSpPr>
        <p:spPr>
          <a:xfrm>
            <a:off x="231775" y="1643221"/>
            <a:ext cx="1610377"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Busier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1" name="Table 10"/>
          <p:cNvGraphicFramePr>
            <a:graphicFrameLocks noGrp="1"/>
          </p:cNvGraphicFramePr>
          <p:nvPr/>
        </p:nvGraphicFramePr>
        <p:xfrm>
          <a:off x="1987571" y="1612229"/>
          <a:ext cx="6400800" cy="561129"/>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340342152"/>
                    </a:ext>
                  </a:extLst>
                </a:gridCol>
                <a:gridCol w="457200">
                  <a:extLst>
                    <a:ext uri="{9D8B030D-6E8A-4147-A177-3AD203B41FA5}">
                      <a16:colId xmlns:a16="http://schemas.microsoft.com/office/drawing/2014/main" val="1047181124"/>
                    </a:ext>
                  </a:extLst>
                </a:gridCol>
                <a:gridCol w="457200">
                  <a:extLst>
                    <a:ext uri="{9D8B030D-6E8A-4147-A177-3AD203B41FA5}">
                      <a16:colId xmlns:a16="http://schemas.microsoft.com/office/drawing/2014/main" val="680865520"/>
                    </a:ext>
                  </a:extLst>
                </a:gridCol>
                <a:gridCol w="457200">
                  <a:extLst>
                    <a:ext uri="{9D8B030D-6E8A-4147-A177-3AD203B41FA5}">
                      <a16:colId xmlns:a16="http://schemas.microsoft.com/office/drawing/2014/main" val="977294668"/>
                    </a:ext>
                  </a:extLst>
                </a:gridCol>
                <a:gridCol w="457200">
                  <a:extLst>
                    <a:ext uri="{9D8B030D-6E8A-4147-A177-3AD203B41FA5}">
                      <a16:colId xmlns:a16="http://schemas.microsoft.com/office/drawing/2014/main" val="2298548579"/>
                    </a:ext>
                  </a:extLst>
                </a:gridCol>
                <a:gridCol w="457200">
                  <a:extLst>
                    <a:ext uri="{9D8B030D-6E8A-4147-A177-3AD203B41FA5}">
                      <a16:colId xmlns:a16="http://schemas.microsoft.com/office/drawing/2014/main" val="2879548126"/>
                    </a:ext>
                  </a:extLst>
                </a:gridCol>
                <a:gridCol w="457200">
                  <a:extLst>
                    <a:ext uri="{9D8B030D-6E8A-4147-A177-3AD203B41FA5}">
                      <a16:colId xmlns:a16="http://schemas.microsoft.com/office/drawing/2014/main" val="2374934549"/>
                    </a:ext>
                  </a:extLst>
                </a:gridCol>
                <a:gridCol w="457200">
                  <a:extLst>
                    <a:ext uri="{9D8B030D-6E8A-4147-A177-3AD203B41FA5}">
                      <a16:colId xmlns:a16="http://schemas.microsoft.com/office/drawing/2014/main" val="3556113634"/>
                    </a:ext>
                  </a:extLst>
                </a:gridCol>
                <a:gridCol w="457200">
                  <a:extLst>
                    <a:ext uri="{9D8B030D-6E8A-4147-A177-3AD203B41FA5}">
                      <a16:colId xmlns:a16="http://schemas.microsoft.com/office/drawing/2014/main" val="749837605"/>
                    </a:ext>
                  </a:extLst>
                </a:gridCol>
                <a:gridCol w="457200">
                  <a:extLst>
                    <a:ext uri="{9D8B030D-6E8A-4147-A177-3AD203B41FA5}">
                      <a16:colId xmlns:a16="http://schemas.microsoft.com/office/drawing/2014/main" val="1241563710"/>
                    </a:ext>
                  </a:extLst>
                </a:gridCol>
                <a:gridCol w="457200">
                  <a:extLst>
                    <a:ext uri="{9D8B030D-6E8A-4147-A177-3AD203B41FA5}">
                      <a16:colId xmlns:a16="http://schemas.microsoft.com/office/drawing/2014/main" val="1073057093"/>
                    </a:ext>
                  </a:extLst>
                </a:gridCol>
                <a:gridCol w="457200">
                  <a:extLst>
                    <a:ext uri="{9D8B030D-6E8A-4147-A177-3AD203B41FA5}">
                      <a16:colId xmlns:a16="http://schemas.microsoft.com/office/drawing/2014/main" val="3802089236"/>
                    </a:ext>
                  </a:extLst>
                </a:gridCol>
                <a:gridCol w="457200">
                  <a:extLst>
                    <a:ext uri="{9D8B030D-6E8A-4147-A177-3AD203B41FA5}">
                      <a16:colId xmlns:a16="http://schemas.microsoft.com/office/drawing/2014/main" val="203662743"/>
                    </a:ext>
                  </a:extLst>
                </a:gridCol>
                <a:gridCol w="457200">
                  <a:extLst>
                    <a:ext uri="{9D8B030D-6E8A-4147-A177-3AD203B41FA5}">
                      <a16:colId xmlns:a16="http://schemas.microsoft.com/office/drawing/2014/main" val="1666829869"/>
                    </a:ext>
                  </a:extLst>
                </a:gridCol>
              </a:tblGrid>
              <a:tr h="182711">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94</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85</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278929313"/>
                  </a:ext>
                </a:extLst>
              </a:tr>
              <a:tr h="182711">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100</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1930007703"/>
                  </a:ext>
                </a:extLst>
              </a:tr>
              <a:tr h="194178">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87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extLst>
                  <a:ext uri="{0D108BD9-81ED-4DB2-BD59-A6C34878D82A}">
                    <a16:rowId xmlns:a16="http://schemas.microsoft.com/office/drawing/2014/main" val="295251832"/>
                  </a:ext>
                </a:extLst>
              </a:tr>
            </a:tbl>
          </a:graphicData>
        </a:graphic>
      </p:graphicFrame>
      <p:sp>
        <p:nvSpPr>
          <p:cNvPr id="12" name="Rectangle 11"/>
          <p:cNvSpPr/>
          <p:nvPr/>
        </p:nvSpPr>
        <p:spPr>
          <a:xfrm>
            <a:off x="231775" y="2435519"/>
            <a:ext cx="1725793"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Quieter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3" name="Table 12"/>
          <p:cNvGraphicFramePr>
            <a:graphicFrameLocks noGrp="1"/>
          </p:cNvGraphicFramePr>
          <p:nvPr/>
        </p:nvGraphicFramePr>
        <p:xfrm>
          <a:off x="1987571" y="2370121"/>
          <a:ext cx="6400800" cy="552450"/>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729127089"/>
                    </a:ext>
                  </a:extLst>
                </a:gridCol>
                <a:gridCol w="457200">
                  <a:extLst>
                    <a:ext uri="{9D8B030D-6E8A-4147-A177-3AD203B41FA5}">
                      <a16:colId xmlns:a16="http://schemas.microsoft.com/office/drawing/2014/main" val="2887381623"/>
                    </a:ext>
                  </a:extLst>
                </a:gridCol>
                <a:gridCol w="457200">
                  <a:extLst>
                    <a:ext uri="{9D8B030D-6E8A-4147-A177-3AD203B41FA5}">
                      <a16:colId xmlns:a16="http://schemas.microsoft.com/office/drawing/2014/main" val="3428918720"/>
                    </a:ext>
                  </a:extLst>
                </a:gridCol>
                <a:gridCol w="457200">
                  <a:extLst>
                    <a:ext uri="{9D8B030D-6E8A-4147-A177-3AD203B41FA5}">
                      <a16:colId xmlns:a16="http://schemas.microsoft.com/office/drawing/2014/main" val="1469778880"/>
                    </a:ext>
                  </a:extLst>
                </a:gridCol>
                <a:gridCol w="457200">
                  <a:extLst>
                    <a:ext uri="{9D8B030D-6E8A-4147-A177-3AD203B41FA5}">
                      <a16:colId xmlns:a16="http://schemas.microsoft.com/office/drawing/2014/main" val="3214924155"/>
                    </a:ext>
                  </a:extLst>
                </a:gridCol>
                <a:gridCol w="457200">
                  <a:extLst>
                    <a:ext uri="{9D8B030D-6E8A-4147-A177-3AD203B41FA5}">
                      <a16:colId xmlns:a16="http://schemas.microsoft.com/office/drawing/2014/main" val="290732887"/>
                    </a:ext>
                  </a:extLst>
                </a:gridCol>
                <a:gridCol w="457200">
                  <a:extLst>
                    <a:ext uri="{9D8B030D-6E8A-4147-A177-3AD203B41FA5}">
                      <a16:colId xmlns:a16="http://schemas.microsoft.com/office/drawing/2014/main" val="1997614419"/>
                    </a:ext>
                  </a:extLst>
                </a:gridCol>
                <a:gridCol w="457200">
                  <a:extLst>
                    <a:ext uri="{9D8B030D-6E8A-4147-A177-3AD203B41FA5}">
                      <a16:colId xmlns:a16="http://schemas.microsoft.com/office/drawing/2014/main" val="1799133336"/>
                    </a:ext>
                  </a:extLst>
                </a:gridCol>
                <a:gridCol w="457200">
                  <a:extLst>
                    <a:ext uri="{9D8B030D-6E8A-4147-A177-3AD203B41FA5}">
                      <a16:colId xmlns:a16="http://schemas.microsoft.com/office/drawing/2014/main" val="3660610895"/>
                    </a:ext>
                  </a:extLst>
                </a:gridCol>
                <a:gridCol w="457200">
                  <a:extLst>
                    <a:ext uri="{9D8B030D-6E8A-4147-A177-3AD203B41FA5}">
                      <a16:colId xmlns:a16="http://schemas.microsoft.com/office/drawing/2014/main" val="1456035649"/>
                    </a:ext>
                  </a:extLst>
                </a:gridCol>
                <a:gridCol w="457200">
                  <a:extLst>
                    <a:ext uri="{9D8B030D-6E8A-4147-A177-3AD203B41FA5}">
                      <a16:colId xmlns:a16="http://schemas.microsoft.com/office/drawing/2014/main" val="2980140912"/>
                    </a:ext>
                  </a:extLst>
                </a:gridCol>
                <a:gridCol w="457200">
                  <a:extLst>
                    <a:ext uri="{9D8B030D-6E8A-4147-A177-3AD203B41FA5}">
                      <a16:colId xmlns:a16="http://schemas.microsoft.com/office/drawing/2014/main" val="1977787059"/>
                    </a:ext>
                  </a:extLst>
                </a:gridCol>
                <a:gridCol w="457200">
                  <a:extLst>
                    <a:ext uri="{9D8B030D-6E8A-4147-A177-3AD203B41FA5}">
                      <a16:colId xmlns:a16="http://schemas.microsoft.com/office/drawing/2014/main" val="2928329838"/>
                    </a:ext>
                  </a:extLst>
                </a:gridCol>
                <a:gridCol w="457200">
                  <a:extLst>
                    <a:ext uri="{9D8B030D-6E8A-4147-A177-3AD203B41FA5}">
                      <a16:colId xmlns:a16="http://schemas.microsoft.com/office/drawing/2014/main" val="1876666448"/>
                    </a:ext>
                  </a:extLst>
                </a:gridCol>
              </a:tblGrid>
              <a:tr h="184150">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95</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778296406"/>
                  </a:ext>
                </a:extLst>
              </a:tr>
              <a:tr h="184150">
                <a:tc>
                  <a:txBody>
                    <a:bodyPr/>
                    <a:lstStyle/>
                    <a:p>
                      <a:pPr marL="0" marR="0" algn="ctr">
                        <a:lnSpc>
                          <a:spcPct val="107000"/>
                        </a:lnSpc>
                        <a:spcBef>
                          <a:spcPts val="0"/>
                        </a:spcBef>
                        <a:spcAft>
                          <a:spcPts val="0"/>
                        </a:spcAft>
                      </a:pPr>
                      <a:r>
                        <a:rPr lang="en-US" sz="1100" b="0">
                          <a:effectLst/>
                        </a:rPr>
                        <a:t>91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90</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117046992"/>
                  </a:ext>
                </a:extLst>
              </a:tr>
              <a:tr h="184150">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94</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186135586"/>
                  </a:ext>
                </a:extLst>
              </a:tr>
            </a:tbl>
          </a:graphicData>
        </a:graphic>
      </p:graphicFrame>
      <p:sp>
        <p:nvSpPr>
          <p:cNvPr id="14" name="Rectangle 13"/>
          <p:cNvSpPr/>
          <p:nvPr/>
        </p:nvSpPr>
        <p:spPr>
          <a:xfrm>
            <a:off x="231775" y="654698"/>
            <a:ext cx="8279589" cy="923330"/>
          </a:xfrm>
          <a:prstGeom prst="rect">
            <a:avLst/>
          </a:prstGeom>
        </p:spPr>
        <p:txBody>
          <a:bodyPr wrap="square">
            <a:spAutoFit/>
          </a:bodyPr>
          <a:lstStyle/>
          <a:p>
            <a:r>
              <a:rPr lang="en-US" dirty="0">
                <a:latin typeface="+mn-lt"/>
                <a:ea typeface="Calibri" panose="020F0502020204030204" pitchFamily="34" charset="0"/>
              </a:rPr>
              <a:t>Do these data provide convincing evidence at the </a:t>
            </a:r>
            <a:r>
              <a:rPr lang="en-US" i="1" dirty="0">
                <a:latin typeface="+mn-lt"/>
                <a:ea typeface="Calibri" panose="020F0502020204030204" pitchFamily="34" charset="0"/>
              </a:rPr>
              <a:t>α</a:t>
            </a:r>
            <a:r>
              <a:rPr lang="en-US" dirty="0">
                <a:latin typeface="+mn-lt"/>
                <a:ea typeface="Calibri" panose="020F0502020204030204" pitchFamily="34" charset="0"/>
              </a:rPr>
              <a:t> = 0.05 significance level of a difference in the mean wait time for a subsequent Old Faithful eruption in busier and quieter months of 2019? </a:t>
            </a:r>
            <a:endParaRPr lang="en-US" dirty="0">
              <a:latin typeface="+mn-lt"/>
            </a:endParaRPr>
          </a:p>
        </p:txBody>
      </p:sp>
      <mc:AlternateContent xmlns:mc="http://schemas.openxmlformats.org/markup-compatibility/2006" xmlns:a14="http://schemas.microsoft.com/office/drawing/2010/main">
        <mc:Choice Requires="a14">
          <p:sp>
            <p:nvSpPr>
              <p:cNvPr id="15" name="Rectangle 14"/>
              <p:cNvSpPr/>
              <p:nvPr/>
            </p:nvSpPr>
            <p:spPr>
              <a:xfrm>
                <a:off x="231775" y="3119334"/>
                <a:ext cx="8458200" cy="1395447"/>
              </a:xfrm>
              <a:prstGeom prst="rect">
                <a:avLst/>
              </a:prstGeom>
            </p:spPr>
            <p:txBody>
              <a:bodyPr wrap="square">
                <a:spAutoFit/>
              </a:bodyPr>
              <a:lstStyle/>
              <a:p>
                <a:pPr marL="0" indent="0">
                  <a:spcAft>
                    <a:spcPts val="600"/>
                  </a:spcAft>
                  <a:buNone/>
                </a:pPr>
                <a14:m>
                  <m:oMathPara xmlns:m="http://schemas.openxmlformats.org/officeDocument/2006/math">
                    <m:oMathParaPr>
                      <m:jc m:val="left"/>
                    </m:oMathParaPr>
                    <m:oMath xmlns:m="http://schemas.openxmlformats.org/officeDocument/2006/math">
                      <m:r>
                        <a:rPr lang="en-US" sz="1500" b="1" i="1" smtClean="0">
                          <a:latin typeface="Cambria Math" panose="02040503050406030204" pitchFamily="18" charset="0"/>
                        </a:rPr>
                        <m:t>𝒕</m:t>
                      </m:r>
                      <m:r>
                        <a:rPr lang="en-US" sz="1500" b="1" i="1" smtClean="0">
                          <a:latin typeface="Cambria Math" panose="02040503050406030204" pitchFamily="18" charset="0"/>
                        </a:rPr>
                        <m:t>=</m:t>
                      </m:r>
                      <m:f>
                        <m:fPr>
                          <m:ctrlPr>
                            <a:rPr lang="en-US" sz="1500" b="1" i="1" smtClean="0">
                              <a:latin typeface="Cambria Math" panose="02040503050406030204" pitchFamily="18" charset="0"/>
                            </a:rPr>
                          </m:ctrlPr>
                        </m:fPr>
                        <m:num>
                          <m:d>
                            <m:dPr>
                              <m:ctrlPr>
                                <a:rPr lang="en-US" sz="1500" b="1" i="1" smtClean="0">
                                  <a:latin typeface="Cambria Math" panose="02040503050406030204" pitchFamily="18" charset="0"/>
                                </a:rPr>
                              </m:ctrlPr>
                            </m:dPr>
                            <m:e>
                              <m:sSub>
                                <m:sSubPr>
                                  <m:ctrlPr>
                                    <a:rPr lang="en-US" sz="1500" b="1" i="1">
                                      <a:latin typeface="Cambria Math" panose="02040503050406030204" pitchFamily="18" charset="0"/>
                                    </a:rPr>
                                  </m:ctrlPr>
                                </m:sSubPr>
                                <m:e>
                                  <m:acc>
                                    <m:accPr>
                                      <m:chr m:val="̅"/>
                                      <m:ctrlPr>
                                        <a:rPr lang="en-US" sz="1500" b="1" i="1">
                                          <a:latin typeface="Cambria Math" panose="02040503050406030204" pitchFamily="18" charset="0"/>
                                        </a:rPr>
                                      </m:ctrlPr>
                                    </m:accPr>
                                    <m:e>
                                      <m:r>
                                        <a:rPr lang="en-US" sz="1500" b="1" i="1">
                                          <a:latin typeface="Cambria Math" panose="02040503050406030204" pitchFamily="18" charset="0"/>
                                        </a:rPr>
                                        <m:t>𝒙</m:t>
                                      </m:r>
                                    </m:e>
                                  </m:acc>
                                </m:e>
                                <m:sub>
                                  <m:r>
                                    <a:rPr lang="en-US" sz="1500" b="1" i="1">
                                      <a:latin typeface="Cambria Math" panose="02040503050406030204" pitchFamily="18" charset="0"/>
                                    </a:rPr>
                                    <m:t>𝑩</m:t>
                                  </m:r>
                                </m:sub>
                              </m:sSub>
                              <m:r>
                                <a:rPr lang="en-US" sz="1500" b="1" i="1" smtClean="0">
                                  <a:latin typeface="Cambria Math" panose="02040503050406030204" pitchFamily="18" charset="0"/>
                                </a:rPr>
                                <m:t>−</m:t>
                              </m:r>
                              <m:sSub>
                                <m:sSubPr>
                                  <m:ctrlPr>
                                    <a:rPr lang="en-US" sz="1500" b="1" i="1">
                                      <a:latin typeface="Cambria Math" panose="02040503050406030204" pitchFamily="18" charset="0"/>
                                    </a:rPr>
                                  </m:ctrlPr>
                                </m:sSubPr>
                                <m:e>
                                  <m:acc>
                                    <m:accPr>
                                      <m:chr m:val="̅"/>
                                      <m:ctrlPr>
                                        <a:rPr lang="en-US" sz="1500" b="1" i="1">
                                          <a:latin typeface="Cambria Math" panose="02040503050406030204" pitchFamily="18" charset="0"/>
                                        </a:rPr>
                                      </m:ctrlPr>
                                    </m:accPr>
                                    <m:e>
                                      <m:r>
                                        <a:rPr lang="en-US" sz="1500" b="1" i="1">
                                          <a:latin typeface="Cambria Math" panose="02040503050406030204" pitchFamily="18" charset="0"/>
                                        </a:rPr>
                                        <m:t>𝒙</m:t>
                                      </m:r>
                                    </m:e>
                                  </m:acc>
                                </m:e>
                                <m:sub>
                                  <m:r>
                                    <a:rPr lang="en-US" sz="1500" b="1" i="1" smtClean="0">
                                      <a:latin typeface="Cambria Math" panose="02040503050406030204" pitchFamily="18" charset="0"/>
                                    </a:rPr>
                                    <m:t>𝑸</m:t>
                                  </m:r>
                                </m:sub>
                              </m:sSub>
                            </m:e>
                          </m:d>
                          <m:r>
                            <a:rPr lang="en-US" sz="1500" b="1" i="1" smtClean="0">
                              <a:latin typeface="Cambria Math" panose="02040503050406030204" pitchFamily="18" charset="0"/>
                            </a:rPr>
                            <m:t>−</m:t>
                          </m:r>
                          <m:r>
                            <a:rPr lang="en-US" sz="1500" b="1" i="1" smtClean="0">
                              <a:latin typeface="Cambria Math" panose="02040503050406030204" pitchFamily="18" charset="0"/>
                            </a:rPr>
                            <m:t>𝟎</m:t>
                          </m:r>
                        </m:num>
                        <m:den>
                          <m:rad>
                            <m:radPr>
                              <m:degHide m:val="on"/>
                              <m:ctrlPr>
                                <a:rPr lang="en-US" sz="1500" b="1" i="1" smtClean="0">
                                  <a:latin typeface="Cambria Math" panose="02040503050406030204" pitchFamily="18" charset="0"/>
                                </a:rPr>
                              </m:ctrlPr>
                            </m:radPr>
                            <m:deg/>
                            <m:e>
                              <m:f>
                                <m:fPr>
                                  <m:ctrlPr>
                                    <a:rPr lang="en-US" sz="1500" b="1" i="1" smtClean="0">
                                      <a:latin typeface="Cambria Math" panose="02040503050406030204" pitchFamily="18" charset="0"/>
                                    </a:rPr>
                                  </m:ctrlPr>
                                </m:fPr>
                                <m:num>
                                  <m:sSubSup>
                                    <m:sSubSupPr>
                                      <m:ctrlPr>
                                        <a:rPr lang="en-US" sz="1500" b="1" i="1" smtClean="0">
                                          <a:latin typeface="Cambria Math" panose="02040503050406030204" pitchFamily="18" charset="0"/>
                                        </a:rPr>
                                      </m:ctrlPr>
                                    </m:sSubSupPr>
                                    <m:e>
                                      <m:r>
                                        <a:rPr lang="en-US" sz="1500" b="1" i="1" smtClean="0">
                                          <a:latin typeface="Cambria Math" panose="02040503050406030204" pitchFamily="18" charset="0"/>
                                        </a:rPr>
                                        <m:t>𝒔</m:t>
                                      </m:r>
                                    </m:e>
                                    <m:sub>
                                      <m:r>
                                        <a:rPr lang="en-US" sz="1500" b="1" i="1" smtClean="0">
                                          <a:latin typeface="Cambria Math" panose="02040503050406030204" pitchFamily="18" charset="0"/>
                                        </a:rPr>
                                        <m:t>𝑩</m:t>
                                      </m:r>
                                    </m:sub>
                                    <m:sup>
                                      <m:r>
                                        <a:rPr lang="en-US" sz="1500" b="1" i="1" smtClean="0">
                                          <a:latin typeface="Cambria Math" panose="02040503050406030204" pitchFamily="18" charset="0"/>
                                        </a:rPr>
                                        <m:t>𝟐</m:t>
                                      </m:r>
                                    </m:sup>
                                  </m:sSubSup>
                                </m:num>
                                <m:den>
                                  <m:sSub>
                                    <m:sSubPr>
                                      <m:ctrlPr>
                                        <a:rPr lang="en-US" sz="1500" b="1" i="1" smtClean="0">
                                          <a:latin typeface="Cambria Math" panose="02040503050406030204" pitchFamily="18" charset="0"/>
                                        </a:rPr>
                                      </m:ctrlPr>
                                    </m:sSubPr>
                                    <m:e>
                                      <m:r>
                                        <a:rPr lang="en-US" sz="1500" b="1" i="1" smtClean="0">
                                          <a:latin typeface="Cambria Math" panose="02040503050406030204" pitchFamily="18" charset="0"/>
                                        </a:rPr>
                                        <m:t>𝒏</m:t>
                                      </m:r>
                                    </m:e>
                                    <m:sub>
                                      <m:r>
                                        <a:rPr lang="en-US" sz="1500" b="1" i="1" smtClean="0">
                                          <a:latin typeface="Cambria Math" panose="02040503050406030204" pitchFamily="18" charset="0"/>
                                        </a:rPr>
                                        <m:t>𝑩</m:t>
                                      </m:r>
                                    </m:sub>
                                  </m:sSub>
                                </m:den>
                              </m:f>
                              <m:r>
                                <a:rPr lang="en-US" sz="1500" b="1" i="1" smtClean="0">
                                  <a:latin typeface="Cambria Math" panose="02040503050406030204" pitchFamily="18" charset="0"/>
                                </a:rPr>
                                <m:t>+</m:t>
                              </m:r>
                              <m:f>
                                <m:fPr>
                                  <m:ctrlPr>
                                    <a:rPr lang="en-US" sz="1500" b="1" i="1">
                                      <a:latin typeface="Cambria Math" panose="02040503050406030204" pitchFamily="18" charset="0"/>
                                    </a:rPr>
                                  </m:ctrlPr>
                                </m:fPr>
                                <m:num>
                                  <m:sSubSup>
                                    <m:sSubSupPr>
                                      <m:ctrlPr>
                                        <a:rPr lang="en-US" sz="1500" b="1" i="1">
                                          <a:latin typeface="Cambria Math" panose="02040503050406030204" pitchFamily="18" charset="0"/>
                                        </a:rPr>
                                      </m:ctrlPr>
                                    </m:sSubSupPr>
                                    <m:e>
                                      <m:r>
                                        <a:rPr lang="en-US" sz="1500" b="1" i="1">
                                          <a:latin typeface="Cambria Math" panose="02040503050406030204" pitchFamily="18" charset="0"/>
                                        </a:rPr>
                                        <m:t>𝒔</m:t>
                                      </m:r>
                                    </m:e>
                                    <m:sub>
                                      <m:r>
                                        <a:rPr lang="en-US" sz="1500" b="1" i="1" smtClean="0">
                                          <a:latin typeface="Cambria Math" panose="02040503050406030204" pitchFamily="18" charset="0"/>
                                        </a:rPr>
                                        <m:t>𝑸</m:t>
                                      </m:r>
                                    </m:sub>
                                    <m:sup>
                                      <m:r>
                                        <a:rPr lang="en-US" sz="1500" b="1" i="1">
                                          <a:latin typeface="Cambria Math" panose="02040503050406030204" pitchFamily="18" charset="0"/>
                                        </a:rPr>
                                        <m:t>𝟐</m:t>
                                      </m:r>
                                    </m:sup>
                                  </m:sSubSup>
                                </m:num>
                                <m:den>
                                  <m:sSub>
                                    <m:sSubPr>
                                      <m:ctrlPr>
                                        <a:rPr lang="en-US" sz="1500" b="1" i="1">
                                          <a:latin typeface="Cambria Math" panose="02040503050406030204" pitchFamily="18" charset="0"/>
                                        </a:rPr>
                                      </m:ctrlPr>
                                    </m:sSubPr>
                                    <m:e>
                                      <m:r>
                                        <a:rPr lang="en-US" sz="1500" b="1" i="1">
                                          <a:latin typeface="Cambria Math" panose="02040503050406030204" pitchFamily="18" charset="0"/>
                                        </a:rPr>
                                        <m:t>𝒏</m:t>
                                      </m:r>
                                    </m:e>
                                    <m:sub>
                                      <m:r>
                                        <a:rPr lang="en-US" sz="1500" b="1" i="1" smtClean="0">
                                          <a:latin typeface="Cambria Math" panose="02040503050406030204" pitchFamily="18" charset="0"/>
                                        </a:rPr>
                                        <m:t>𝑸</m:t>
                                      </m:r>
                                    </m:sub>
                                  </m:sSub>
                                </m:den>
                              </m:f>
                            </m:e>
                          </m:rad>
                        </m:den>
                      </m:f>
                      <m:r>
                        <a:rPr lang="en-US" sz="1500" b="1" i="1" smtClean="0">
                          <a:latin typeface="Cambria Math" panose="02040503050406030204" pitchFamily="18" charset="0"/>
                        </a:rPr>
                        <m:t>=</m:t>
                      </m:r>
                      <m:f>
                        <m:fPr>
                          <m:ctrlPr>
                            <a:rPr lang="en-US" sz="1500" b="1" i="1" smtClean="0">
                              <a:latin typeface="Cambria Math" panose="02040503050406030204" pitchFamily="18" charset="0"/>
                            </a:rPr>
                          </m:ctrlPr>
                        </m:fPr>
                        <m:num>
                          <m:d>
                            <m:dPr>
                              <m:ctrlPr>
                                <a:rPr lang="en-US" sz="1500" b="1" i="1" smtClean="0">
                                  <a:latin typeface="Cambria Math" panose="02040503050406030204" pitchFamily="18" charset="0"/>
                                </a:rPr>
                              </m:ctrlPr>
                            </m:dPr>
                            <m:e>
                              <m:r>
                                <a:rPr lang="en-US" sz="1500" b="1" i="1" smtClean="0">
                                  <a:latin typeface="Cambria Math" panose="02040503050406030204" pitchFamily="18" charset="0"/>
                                </a:rPr>
                                <m:t>𝟗𝟒</m:t>
                              </m:r>
                              <m:r>
                                <a:rPr lang="en-US" sz="1500" b="1" i="1" smtClean="0">
                                  <a:latin typeface="Cambria Math" panose="02040503050406030204" pitchFamily="18" charset="0"/>
                                </a:rPr>
                                <m:t>.</m:t>
                              </m:r>
                              <m:r>
                                <a:rPr lang="en-US" sz="1500" b="1" i="1" smtClean="0">
                                  <a:latin typeface="Cambria Math" panose="02040503050406030204" pitchFamily="18" charset="0"/>
                                </a:rPr>
                                <m:t>𝟓𝟓</m:t>
                              </m:r>
                              <m:r>
                                <a:rPr lang="en-US" sz="1500" b="1" i="1" smtClean="0">
                                  <a:latin typeface="Cambria Math" panose="02040503050406030204" pitchFamily="18" charset="0"/>
                                </a:rPr>
                                <m:t>−</m:t>
                              </m:r>
                              <m:r>
                                <a:rPr lang="en-US" sz="1500" b="1" i="1" smtClean="0">
                                  <a:latin typeface="Cambria Math" panose="02040503050406030204" pitchFamily="18" charset="0"/>
                                </a:rPr>
                                <m:t>𝟗𝟑</m:t>
                              </m:r>
                              <m:r>
                                <a:rPr lang="en-US" sz="1500" b="1" i="1" smtClean="0">
                                  <a:latin typeface="Cambria Math" panose="02040503050406030204" pitchFamily="18" charset="0"/>
                                </a:rPr>
                                <m:t>.</m:t>
                              </m:r>
                              <m:r>
                                <a:rPr lang="en-US" sz="1500" b="1" i="1" smtClean="0">
                                  <a:latin typeface="Cambria Math" panose="02040503050406030204" pitchFamily="18" charset="0"/>
                                </a:rPr>
                                <m:t>𝟖𝟓</m:t>
                              </m:r>
                            </m:e>
                          </m:d>
                          <m:r>
                            <a:rPr lang="en-US" sz="1500" b="1" i="1" smtClean="0">
                              <a:latin typeface="Cambria Math" panose="02040503050406030204" pitchFamily="18" charset="0"/>
                            </a:rPr>
                            <m:t>−</m:t>
                          </m:r>
                          <m:r>
                            <a:rPr lang="en-US" sz="1500" b="1" i="1" smtClean="0">
                              <a:latin typeface="Cambria Math" panose="02040503050406030204" pitchFamily="18" charset="0"/>
                            </a:rPr>
                            <m:t>𝟎</m:t>
                          </m:r>
                        </m:num>
                        <m:den>
                          <m:rad>
                            <m:radPr>
                              <m:degHide m:val="on"/>
                              <m:ctrlPr>
                                <a:rPr lang="en-US" sz="1500" b="1" i="1">
                                  <a:latin typeface="Cambria Math" panose="02040503050406030204" pitchFamily="18" charset="0"/>
                                </a:rPr>
                              </m:ctrlPr>
                            </m:radPr>
                            <m:deg/>
                            <m:e>
                              <m:f>
                                <m:fPr>
                                  <m:ctrlPr>
                                    <a:rPr lang="en-US" sz="1500" b="1" i="1">
                                      <a:latin typeface="Cambria Math" panose="02040503050406030204" pitchFamily="18" charset="0"/>
                                    </a:rPr>
                                  </m:ctrlPr>
                                </m:fPr>
                                <m:num>
                                  <m:sSup>
                                    <m:sSupPr>
                                      <m:ctrlPr>
                                        <a:rPr lang="en-US" sz="1500" b="1" i="1" smtClean="0">
                                          <a:latin typeface="Cambria Math" panose="02040503050406030204" pitchFamily="18" charset="0"/>
                                        </a:rPr>
                                      </m:ctrlPr>
                                    </m:sSupPr>
                                    <m:e>
                                      <m:r>
                                        <a:rPr lang="en-US" sz="1500" b="1" i="1" smtClean="0">
                                          <a:latin typeface="Cambria Math" panose="02040503050406030204" pitchFamily="18" charset="0"/>
                                        </a:rPr>
                                        <m:t>𝟒</m:t>
                                      </m:r>
                                      <m:r>
                                        <a:rPr lang="en-US" sz="1500" b="1" i="1" smtClean="0">
                                          <a:latin typeface="Cambria Math" panose="02040503050406030204" pitchFamily="18" charset="0"/>
                                        </a:rPr>
                                        <m:t>.</m:t>
                                      </m:r>
                                      <m:r>
                                        <a:rPr lang="en-US" sz="1500" b="1" i="1" smtClean="0">
                                          <a:latin typeface="Cambria Math" panose="02040503050406030204" pitchFamily="18" charset="0"/>
                                        </a:rPr>
                                        <m:t>𝟒𝟑𝟐</m:t>
                                      </m:r>
                                    </m:e>
                                    <m:sup>
                                      <m:r>
                                        <a:rPr lang="en-US" sz="1500" b="1" i="1" smtClean="0">
                                          <a:latin typeface="Cambria Math" panose="02040503050406030204" pitchFamily="18" charset="0"/>
                                        </a:rPr>
                                        <m:t>𝟐</m:t>
                                      </m:r>
                                    </m:sup>
                                  </m:sSup>
                                </m:num>
                                <m:den>
                                  <m:r>
                                    <a:rPr lang="en-US" sz="1500" b="1" i="1" smtClean="0">
                                      <a:latin typeface="Cambria Math" panose="02040503050406030204" pitchFamily="18" charset="0"/>
                                    </a:rPr>
                                    <m:t>𝟒𝟎</m:t>
                                  </m:r>
                                </m:den>
                              </m:f>
                              <m:r>
                                <a:rPr lang="en-US" sz="1500" b="1" i="1">
                                  <a:latin typeface="Cambria Math" panose="02040503050406030204" pitchFamily="18" charset="0"/>
                                </a:rPr>
                                <m:t>+</m:t>
                              </m:r>
                              <m:f>
                                <m:fPr>
                                  <m:ctrlPr>
                                    <a:rPr lang="en-US" sz="1500" b="1" i="1">
                                      <a:latin typeface="Cambria Math" panose="02040503050406030204" pitchFamily="18" charset="0"/>
                                    </a:rPr>
                                  </m:ctrlPr>
                                </m:fPr>
                                <m:num>
                                  <m:sSup>
                                    <m:sSupPr>
                                      <m:ctrlPr>
                                        <a:rPr lang="en-US" sz="1500" b="1" i="1">
                                          <a:latin typeface="Cambria Math" panose="02040503050406030204" pitchFamily="18" charset="0"/>
                                        </a:rPr>
                                      </m:ctrlPr>
                                    </m:sSupPr>
                                    <m:e>
                                      <m:r>
                                        <a:rPr lang="en-US" sz="1500" b="1" i="1">
                                          <a:latin typeface="Cambria Math" panose="02040503050406030204" pitchFamily="18" charset="0"/>
                                        </a:rPr>
                                        <m:t>𝟒</m:t>
                                      </m:r>
                                      <m:r>
                                        <a:rPr lang="en-US" sz="1500" b="1" i="1">
                                          <a:latin typeface="Cambria Math" panose="02040503050406030204" pitchFamily="18" charset="0"/>
                                        </a:rPr>
                                        <m:t>.</m:t>
                                      </m:r>
                                      <m:r>
                                        <a:rPr lang="en-US" sz="1500" b="1" i="1">
                                          <a:latin typeface="Cambria Math" panose="02040503050406030204" pitchFamily="18" charset="0"/>
                                        </a:rPr>
                                        <m:t>𝟒𝟑𝟓</m:t>
                                      </m:r>
                                    </m:e>
                                    <m:sup>
                                      <m:r>
                                        <a:rPr lang="en-US" sz="1500" b="1" i="1">
                                          <a:latin typeface="Cambria Math" panose="02040503050406030204" pitchFamily="18" charset="0"/>
                                        </a:rPr>
                                        <m:t>𝟐</m:t>
                                      </m:r>
                                    </m:sup>
                                  </m:sSup>
                                </m:num>
                                <m:den>
                                  <m:r>
                                    <a:rPr lang="en-US" sz="1500" b="1" i="1">
                                      <a:latin typeface="Cambria Math" panose="02040503050406030204" pitchFamily="18" charset="0"/>
                                    </a:rPr>
                                    <m:t>𝟒𝟎</m:t>
                                  </m:r>
                                </m:den>
                              </m:f>
                            </m:e>
                          </m:rad>
                        </m:den>
                      </m:f>
                      <m:r>
                        <a:rPr lang="en-US" sz="1500" b="1" i="1" smtClean="0">
                          <a:latin typeface="Cambria Math" panose="02040503050406030204" pitchFamily="18" charset="0"/>
                        </a:rPr>
                        <m:t>=−</m:t>
                      </m:r>
                      <m:r>
                        <a:rPr lang="en-US" sz="1500" b="1" i="1" smtClean="0">
                          <a:latin typeface="Cambria Math" panose="02040503050406030204" pitchFamily="18" charset="0"/>
                        </a:rPr>
                        <m:t>𝟎</m:t>
                      </m:r>
                      <m:r>
                        <a:rPr lang="en-US" sz="1500" b="1" i="1" smtClean="0">
                          <a:latin typeface="Cambria Math" panose="02040503050406030204" pitchFamily="18" charset="0"/>
                        </a:rPr>
                        <m:t>.</m:t>
                      </m:r>
                      <m:r>
                        <a:rPr lang="en-US" sz="1500" b="1" i="1" smtClean="0">
                          <a:latin typeface="Cambria Math" panose="02040503050406030204" pitchFamily="18" charset="0"/>
                        </a:rPr>
                        <m:t>𝟕𝟏</m:t>
                      </m:r>
                    </m:oMath>
                  </m:oMathPara>
                </a14:m>
                <a:endParaRPr lang="en-US" sz="1500" b="1" dirty="0"/>
              </a:p>
              <a:p>
                <a:pPr marL="0" indent="0">
                  <a:buNone/>
                </a:pPr>
                <a:r>
                  <a:rPr lang="en-US" sz="1500" b="1" i="1" dirty="0"/>
                  <a:t>P</a:t>
                </a:r>
                <a:r>
                  <a:rPr lang="en-US" sz="1500" b="1" dirty="0"/>
                  <a:t>-value = ?? Using </a:t>
                </a:r>
                <a:r>
                  <a:rPr lang="en-US" sz="1500" b="1" dirty="0" err="1"/>
                  <a:t>df</a:t>
                </a:r>
                <a:r>
                  <a:rPr lang="en-US" sz="1500" b="1" dirty="0"/>
                  <a:t> = ?? </a:t>
                </a:r>
              </a:p>
            </p:txBody>
          </p:sp>
        </mc:Choice>
        <mc:Fallback xmlns="">
          <p:sp>
            <p:nvSpPr>
              <p:cNvPr id="15" name="Rectangle 14"/>
              <p:cNvSpPr>
                <a:spLocks noRot="1" noChangeAspect="1" noMove="1" noResize="1" noEditPoints="1" noAdjustHandles="1" noChangeArrowheads="1" noChangeShapeType="1" noTextEdit="1"/>
              </p:cNvSpPr>
              <p:nvPr/>
            </p:nvSpPr>
            <p:spPr>
              <a:xfrm>
                <a:off x="231775" y="3119334"/>
                <a:ext cx="8458200" cy="1395447"/>
              </a:xfrm>
              <a:prstGeom prst="rect">
                <a:avLst/>
              </a:prstGeom>
              <a:blipFill>
                <a:blip r:embed="rId3"/>
                <a:stretch>
                  <a:fillRect l="-288" b="-2620"/>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416" y="2991598"/>
            <a:ext cx="2049963" cy="15458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210" y="2991598"/>
            <a:ext cx="2049964" cy="1545874"/>
          </a:xfrm>
          <a:prstGeom prst="rect">
            <a:avLst/>
          </a:prstGeom>
        </p:spPr>
      </p:pic>
      <p:sp>
        <p:nvSpPr>
          <p:cNvPr id="7" name="TextBox 6"/>
          <p:cNvSpPr txBox="1"/>
          <p:nvPr/>
        </p:nvSpPr>
        <p:spPr>
          <a:xfrm>
            <a:off x="2040941" y="3119334"/>
            <a:ext cx="2677363" cy="88208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768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19</a:t>
            </a:fld>
            <a:endParaRPr lang="en-US"/>
          </a:p>
        </p:txBody>
      </p:sp>
      <p:sp>
        <p:nvSpPr>
          <p:cNvPr id="10" name="Rectangle 9"/>
          <p:cNvSpPr/>
          <p:nvPr/>
        </p:nvSpPr>
        <p:spPr>
          <a:xfrm>
            <a:off x="231775" y="1643221"/>
            <a:ext cx="1610377"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Busier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1" name="Table 10"/>
          <p:cNvGraphicFramePr>
            <a:graphicFrameLocks noGrp="1"/>
          </p:cNvGraphicFramePr>
          <p:nvPr/>
        </p:nvGraphicFramePr>
        <p:xfrm>
          <a:off x="1987571" y="1612229"/>
          <a:ext cx="6400800" cy="561129"/>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340342152"/>
                    </a:ext>
                  </a:extLst>
                </a:gridCol>
                <a:gridCol w="457200">
                  <a:extLst>
                    <a:ext uri="{9D8B030D-6E8A-4147-A177-3AD203B41FA5}">
                      <a16:colId xmlns:a16="http://schemas.microsoft.com/office/drawing/2014/main" val="1047181124"/>
                    </a:ext>
                  </a:extLst>
                </a:gridCol>
                <a:gridCol w="457200">
                  <a:extLst>
                    <a:ext uri="{9D8B030D-6E8A-4147-A177-3AD203B41FA5}">
                      <a16:colId xmlns:a16="http://schemas.microsoft.com/office/drawing/2014/main" val="680865520"/>
                    </a:ext>
                  </a:extLst>
                </a:gridCol>
                <a:gridCol w="457200">
                  <a:extLst>
                    <a:ext uri="{9D8B030D-6E8A-4147-A177-3AD203B41FA5}">
                      <a16:colId xmlns:a16="http://schemas.microsoft.com/office/drawing/2014/main" val="977294668"/>
                    </a:ext>
                  </a:extLst>
                </a:gridCol>
                <a:gridCol w="457200">
                  <a:extLst>
                    <a:ext uri="{9D8B030D-6E8A-4147-A177-3AD203B41FA5}">
                      <a16:colId xmlns:a16="http://schemas.microsoft.com/office/drawing/2014/main" val="2298548579"/>
                    </a:ext>
                  </a:extLst>
                </a:gridCol>
                <a:gridCol w="457200">
                  <a:extLst>
                    <a:ext uri="{9D8B030D-6E8A-4147-A177-3AD203B41FA5}">
                      <a16:colId xmlns:a16="http://schemas.microsoft.com/office/drawing/2014/main" val="2879548126"/>
                    </a:ext>
                  </a:extLst>
                </a:gridCol>
                <a:gridCol w="457200">
                  <a:extLst>
                    <a:ext uri="{9D8B030D-6E8A-4147-A177-3AD203B41FA5}">
                      <a16:colId xmlns:a16="http://schemas.microsoft.com/office/drawing/2014/main" val="2374934549"/>
                    </a:ext>
                  </a:extLst>
                </a:gridCol>
                <a:gridCol w="457200">
                  <a:extLst>
                    <a:ext uri="{9D8B030D-6E8A-4147-A177-3AD203B41FA5}">
                      <a16:colId xmlns:a16="http://schemas.microsoft.com/office/drawing/2014/main" val="3556113634"/>
                    </a:ext>
                  </a:extLst>
                </a:gridCol>
                <a:gridCol w="457200">
                  <a:extLst>
                    <a:ext uri="{9D8B030D-6E8A-4147-A177-3AD203B41FA5}">
                      <a16:colId xmlns:a16="http://schemas.microsoft.com/office/drawing/2014/main" val="749837605"/>
                    </a:ext>
                  </a:extLst>
                </a:gridCol>
                <a:gridCol w="457200">
                  <a:extLst>
                    <a:ext uri="{9D8B030D-6E8A-4147-A177-3AD203B41FA5}">
                      <a16:colId xmlns:a16="http://schemas.microsoft.com/office/drawing/2014/main" val="1241563710"/>
                    </a:ext>
                  </a:extLst>
                </a:gridCol>
                <a:gridCol w="457200">
                  <a:extLst>
                    <a:ext uri="{9D8B030D-6E8A-4147-A177-3AD203B41FA5}">
                      <a16:colId xmlns:a16="http://schemas.microsoft.com/office/drawing/2014/main" val="1073057093"/>
                    </a:ext>
                  </a:extLst>
                </a:gridCol>
                <a:gridCol w="457200">
                  <a:extLst>
                    <a:ext uri="{9D8B030D-6E8A-4147-A177-3AD203B41FA5}">
                      <a16:colId xmlns:a16="http://schemas.microsoft.com/office/drawing/2014/main" val="3802089236"/>
                    </a:ext>
                  </a:extLst>
                </a:gridCol>
                <a:gridCol w="457200">
                  <a:extLst>
                    <a:ext uri="{9D8B030D-6E8A-4147-A177-3AD203B41FA5}">
                      <a16:colId xmlns:a16="http://schemas.microsoft.com/office/drawing/2014/main" val="203662743"/>
                    </a:ext>
                  </a:extLst>
                </a:gridCol>
                <a:gridCol w="457200">
                  <a:extLst>
                    <a:ext uri="{9D8B030D-6E8A-4147-A177-3AD203B41FA5}">
                      <a16:colId xmlns:a16="http://schemas.microsoft.com/office/drawing/2014/main" val="1666829869"/>
                    </a:ext>
                  </a:extLst>
                </a:gridCol>
              </a:tblGrid>
              <a:tr h="182711">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94</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85</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91</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278929313"/>
                  </a:ext>
                </a:extLst>
              </a:tr>
              <a:tr h="182711">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100</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90</a:t>
                      </a:r>
                      <a:endParaRPr lang="en-US" sz="1200" b="0">
                        <a:effectLst/>
                        <a:latin typeface="Times New Roman" panose="02020603050405020304" pitchFamily="18" charset="0"/>
                        <a:ea typeface="Calibri" panose="020F0502020204030204" pitchFamily="34" charset="0"/>
                      </a:endParaRPr>
                    </a:p>
                  </a:txBody>
                  <a:tcPr marL="68044" marR="68044" marT="0" marB="0" anchor="b"/>
                </a:tc>
                <a:extLst>
                  <a:ext uri="{0D108BD9-81ED-4DB2-BD59-A6C34878D82A}">
                    <a16:rowId xmlns:a16="http://schemas.microsoft.com/office/drawing/2014/main" val="1930007703"/>
                  </a:ext>
                </a:extLst>
              </a:tr>
              <a:tr h="194178">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87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tc>
                  <a:txBody>
                    <a:bodyPr/>
                    <a:lstStyle/>
                    <a:p>
                      <a:pPr>
                        <a:lnSpc>
                          <a:spcPct val="107000"/>
                        </a:lnSpc>
                      </a:pPr>
                      <a:endParaRPr lang="en-US" sz="1200" b="0" dirty="0">
                        <a:effectLst/>
                        <a:latin typeface="Times New Roman" panose="02020603050405020304" pitchFamily="18" charset="0"/>
                      </a:endParaRPr>
                    </a:p>
                  </a:txBody>
                  <a:tcPr marL="68044" marR="68044" marT="0" marB="0" anchor="b"/>
                </a:tc>
                <a:extLst>
                  <a:ext uri="{0D108BD9-81ED-4DB2-BD59-A6C34878D82A}">
                    <a16:rowId xmlns:a16="http://schemas.microsoft.com/office/drawing/2014/main" val="295251832"/>
                  </a:ext>
                </a:extLst>
              </a:tr>
            </a:tbl>
          </a:graphicData>
        </a:graphic>
      </p:graphicFrame>
      <p:sp>
        <p:nvSpPr>
          <p:cNvPr id="12" name="Rectangle 11"/>
          <p:cNvSpPr/>
          <p:nvPr/>
        </p:nvSpPr>
        <p:spPr>
          <a:xfrm>
            <a:off x="231775" y="2435519"/>
            <a:ext cx="1725793" cy="421654"/>
          </a:xfrm>
          <a:prstGeom prst="rect">
            <a:avLst/>
          </a:prstGeom>
        </p:spPr>
        <p:txBody>
          <a:bodyPr wrap="non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rPr>
              <a:t>Quieter months</a:t>
            </a:r>
            <a:endParaRPr lang="en-US" sz="2000" dirty="0">
              <a:effectLst/>
              <a:latin typeface="Times New Roman" panose="02020603050405020304" pitchFamily="18" charset="0"/>
              <a:ea typeface="Calibri" panose="020F0502020204030204" pitchFamily="34" charset="0"/>
            </a:endParaRPr>
          </a:p>
        </p:txBody>
      </p:sp>
      <p:graphicFrame>
        <p:nvGraphicFramePr>
          <p:cNvPr id="13" name="Table 12"/>
          <p:cNvGraphicFramePr>
            <a:graphicFrameLocks noGrp="1"/>
          </p:cNvGraphicFramePr>
          <p:nvPr/>
        </p:nvGraphicFramePr>
        <p:xfrm>
          <a:off x="1987571" y="2370121"/>
          <a:ext cx="6400800" cy="552450"/>
        </p:xfrm>
        <a:graphic>
          <a:graphicData uri="http://schemas.openxmlformats.org/drawingml/2006/table">
            <a:tbl>
              <a:tblPr firstRow="1" firstCol="1" bandRow="1">
                <a:tableStyleId>{3B4B98B0-60AC-42C2-AFA5-B58CD77FA1E5}</a:tableStyleId>
              </a:tblPr>
              <a:tblGrid>
                <a:gridCol w="457200">
                  <a:extLst>
                    <a:ext uri="{9D8B030D-6E8A-4147-A177-3AD203B41FA5}">
                      <a16:colId xmlns:a16="http://schemas.microsoft.com/office/drawing/2014/main" val="1729127089"/>
                    </a:ext>
                  </a:extLst>
                </a:gridCol>
                <a:gridCol w="457200">
                  <a:extLst>
                    <a:ext uri="{9D8B030D-6E8A-4147-A177-3AD203B41FA5}">
                      <a16:colId xmlns:a16="http://schemas.microsoft.com/office/drawing/2014/main" val="2887381623"/>
                    </a:ext>
                  </a:extLst>
                </a:gridCol>
                <a:gridCol w="457200">
                  <a:extLst>
                    <a:ext uri="{9D8B030D-6E8A-4147-A177-3AD203B41FA5}">
                      <a16:colId xmlns:a16="http://schemas.microsoft.com/office/drawing/2014/main" val="3428918720"/>
                    </a:ext>
                  </a:extLst>
                </a:gridCol>
                <a:gridCol w="457200">
                  <a:extLst>
                    <a:ext uri="{9D8B030D-6E8A-4147-A177-3AD203B41FA5}">
                      <a16:colId xmlns:a16="http://schemas.microsoft.com/office/drawing/2014/main" val="1469778880"/>
                    </a:ext>
                  </a:extLst>
                </a:gridCol>
                <a:gridCol w="457200">
                  <a:extLst>
                    <a:ext uri="{9D8B030D-6E8A-4147-A177-3AD203B41FA5}">
                      <a16:colId xmlns:a16="http://schemas.microsoft.com/office/drawing/2014/main" val="3214924155"/>
                    </a:ext>
                  </a:extLst>
                </a:gridCol>
                <a:gridCol w="457200">
                  <a:extLst>
                    <a:ext uri="{9D8B030D-6E8A-4147-A177-3AD203B41FA5}">
                      <a16:colId xmlns:a16="http://schemas.microsoft.com/office/drawing/2014/main" val="290732887"/>
                    </a:ext>
                  </a:extLst>
                </a:gridCol>
                <a:gridCol w="457200">
                  <a:extLst>
                    <a:ext uri="{9D8B030D-6E8A-4147-A177-3AD203B41FA5}">
                      <a16:colId xmlns:a16="http://schemas.microsoft.com/office/drawing/2014/main" val="1997614419"/>
                    </a:ext>
                  </a:extLst>
                </a:gridCol>
                <a:gridCol w="457200">
                  <a:extLst>
                    <a:ext uri="{9D8B030D-6E8A-4147-A177-3AD203B41FA5}">
                      <a16:colId xmlns:a16="http://schemas.microsoft.com/office/drawing/2014/main" val="1799133336"/>
                    </a:ext>
                  </a:extLst>
                </a:gridCol>
                <a:gridCol w="457200">
                  <a:extLst>
                    <a:ext uri="{9D8B030D-6E8A-4147-A177-3AD203B41FA5}">
                      <a16:colId xmlns:a16="http://schemas.microsoft.com/office/drawing/2014/main" val="3660610895"/>
                    </a:ext>
                  </a:extLst>
                </a:gridCol>
                <a:gridCol w="457200">
                  <a:extLst>
                    <a:ext uri="{9D8B030D-6E8A-4147-A177-3AD203B41FA5}">
                      <a16:colId xmlns:a16="http://schemas.microsoft.com/office/drawing/2014/main" val="1456035649"/>
                    </a:ext>
                  </a:extLst>
                </a:gridCol>
                <a:gridCol w="457200">
                  <a:extLst>
                    <a:ext uri="{9D8B030D-6E8A-4147-A177-3AD203B41FA5}">
                      <a16:colId xmlns:a16="http://schemas.microsoft.com/office/drawing/2014/main" val="2980140912"/>
                    </a:ext>
                  </a:extLst>
                </a:gridCol>
                <a:gridCol w="457200">
                  <a:extLst>
                    <a:ext uri="{9D8B030D-6E8A-4147-A177-3AD203B41FA5}">
                      <a16:colId xmlns:a16="http://schemas.microsoft.com/office/drawing/2014/main" val="1977787059"/>
                    </a:ext>
                  </a:extLst>
                </a:gridCol>
                <a:gridCol w="457200">
                  <a:extLst>
                    <a:ext uri="{9D8B030D-6E8A-4147-A177-3AD203B41FA5}">
                      <a16:colId xmlns:a16="http://schemas.microsoft.com/office/drawing/2014/main" val="2928329838"/>
                    </a:ext>
                  </a:extLst>
                </a:gridCol>
                <a:gridCol w="457200">
                  <a:extLst>
                    <a:ext uri="{9D8B030D-6E8A-4147-A177-3AD203B41FA5}">
                      <a16:colId xmlns:a16="http://schemas.microsoft.com/office/drawing/2014/main" val="1876666448"/>
                    </a:ext>
                  </a:extLst>
                </a:gridCol>
              </a:tblGrid>
              <a:tr h="184150">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93</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95</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100</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96</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99</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778296406"/>
                  </a:ext>
                </a:extLst>
              </a:tr>
              <a:tr h="184150">
                <a:tc>
                  <a:txBody>
                    <a:bodyPr/>
                    <a:lstStyle/>
                    <a:p>
                      <a:pPr marL="0" marR="0" algn="ctr">
                        <a:lnSpc>
                          <a:spcPct val="107000"/>
                        </a:lnSpc>
                        <a:spcBef>
                          <a:spcPts val="0"/>
                        </a:spcBef>
                        <a:spcAft>
                          <a:spcPts val="0"/>
                        </a:spcAft>
                      </a:pPr>
                      <a:r>
                        <a:rPr lang="en-US" sz="1100" b="0">
                          <a:effectLst/>
                        </a:rPr>
                        <a:t>91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99</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90</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92</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87</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86</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93</a:t>
                      </a:r>
                      <a:endParaRPr lang="en-US" sz="1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117046992"/>
                  </a:ext>
                </a:extLst>
              </a:tr>
              <a:tr h="184150">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89</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98</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88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94</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102</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97</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101</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98</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a:effectLst/>
                        </a:rPr>
                        <a:t>95</a:t>
                      </a:r>
                      <a:endParaRPr lang="en-US" sz="1200" b="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b="0" dirty="0">
                          <a:effectLst/>
                        </a:rPr>
                        <a:t> </a:t>
                      </a:r>
                      <a:endParaRPr lang="en-US" sz="12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186135586"/>
                  </a:ext>
                </a:extLst>
              </a:tr>
            </a:tbl>
          </a:graphicData>
        </a:graphic>
      </p:graphicFrame>
      <p:sp>
        <p:nvSpPr>
          <p:cNvPr id="14" name="Rectangle 13"/>
          <p:cNvSpPr/>
          <p:nvPr/>
        </p:nvSpPr>
        <p:spPr>
          <a:xfrm>
            <a:off x="231775" y="654698"/>
            <a:ext cx="8279589" cy="923330"/>
          </a:xfrm>
          <a:prstGeom prst="rect">
            <a:avLst/>
          </a:prstGeom>
        </p:spPr>
        <p:txBody>
          <a:bodyPr wrap="square">
            <a:spAutoFit/>
          </a:bodyPr>
          <a:lstStyle/>
          <a:p>
            <a:r>
              <a:rPr lang="en-US" dirty="0">
                <a:latin typeface="+mn-lt"/>
                <a:ea typeface="Calibri" panose="020F0502020204030204" pitchFamily="34" charset="0"/>
              </a:rPr>
              <a:t>Do these data provide convincing evidence at the </a:t>
            </a:r>
            <a:r>
              <a:rPr lang="en-US" i="1" dirty="0">
                <a:latin typeface="+mn-lt"/>
                <a:ea typeface="Calibri" panose="020F0502020204030204" pitchFamily="34" charset="0"/>
              </a:rPr>
              <a:t>α</a:t>
            </a:r>
            <a:r>
              <a:rPr lang="en-US" dirty="0">
                <a:latin typeface="+mn-lt"/>
                <a:ea typeface="Calibri" panose="020F0502020204030204" pitchFamily="34" charset="0"/>
              </a:rPr>
              <a:t> = 0.05 significance level of a difference in the mean wait time for a subsequent Old Faithful eruption in busier and quieter months of 2019? </a:t>
            </a:r>
            <a:endParaRPr lang="en-US" dirty="0">
              <a:latin typeface="+mn-lt"/>
            </a:endParaRPr>
          </a:p>
        </p:txBody>
      </p:sp>
      <mc:AlternateContent xmlns:mc="http://schemas.openxmlformats.org/markup-compatibility/2006" xmlns:a14="http://schemas.microsoft.com/office/drawing/2010/main">
        <mc:Choice Requires="a14">
          <p:sp>
            <p:nvSpPr>
              <p:cNvPr id="15" name="Rectangle 14"/>
              <p:cNvSpPr/>
              <p:nvPr/>
            </p:nvSpPr>
            <p:spPr>
              <a:xfrm>
                <a:off x="231775" y="3065631"/>
                <a:ext cx="8458200" cy="1380058"/>
              </a:xfrm>
              <a:prstGeom prst="rect">
                <a:avLst/>
              </a:prstGeom>
            </p:spPr>
            <p:txBody>
              <a:bodyPr wrap="square">
                <a:spAutoFit/>
              </a:bodyPr>
              <a:lstStyle/>
              <a:p>
                <a:pPr marL="0" indent="0">
                  <a:spcAft>
                    <a:spcPts val="600"/>
                  </a:spcAft>
                  <a:buNone/>
                </a:pPr>
                <a14:m>
                  <m:oMathPara xmlns:m="http://schemas.openxmlformats.org/officeDocument/2006/math">
                    <m:oMathParaPr>
                      <m:jc m:val="left"/>
                    </m:oMathParaPr>
                    <m:oMath xmlns:m="http://schemas.openxmlformats.org/officeDocument/2006/math">
                      <m:r>
                        <a:rPr lang="en-US" sz="1500" b="1" i="1" smtClean="0">
                          <a:latin typeface="Cambria Math" panose="02040503050406030204" pitchFamily="18" charset="0"/>
                        </a:rPr>
                        <m:t>𝒕</m:t>
                      </m:r>
                      <m:r>
                        <a:rPr lang="en-US" sz="1500" b="1" i="1" smtClean="0">
                          <a:latin typeface="Cambria Math" panose="02040503050406030204" pitchFamily="18" charset="0"/>
                        </a:rPr>
                        <m:t>=</m:t>
                      </m:r>
                      <m:f>
                        <m:fPr>
                          <m:ctrlPr>
                            <a:rPr lang="en-US" sz="1500" b="1" i="1" smtClean="0">
                              <a:latin typeface="Cambria Math" panose="02040503050406030204" pitchFamily="18" charset="0"/>
                            </a:rPr>
                          </m:ctrlPr>
                        </m:fPr>
                        <m:num>
                          <m:d>
                            <m:dPr>
                              <m:ctrlPr>
                                <a:rPr lang="en-US" sz="1500" b="1" i="1" smtClean="0">
                                  <a:latin typeface="Cambria Math" panose="02040503050406030204" pitchFamily="18" charset="0"/>
                                </a:rPr>
                              </m:ctrlPr>
                            </m:dPr>
                            <m:e>
                              <m:sSub>
                                <m:sSubPr>
                                  <m:ctrlPr>
                                    <a:rPr lang="en-US" sz="1500" b="1" i="1">
                                      <a:latin typeface="Cambria Math" panose="02040503050406030204" pitchFamily="18" charset="0"/>
                                    </a:rPr>
                                  </m:ctrlPr>
                                </m:sSubPr>
                                <m:e>
                                  <m:acc>
                                    <m:accPr>
                                      <m:chr m:val="̅"/>
                                      <m:ctrlPr>
                                        <a:rPr lang="en-US" sz="1500" b="1" i="1">
                                          <a:latin typeface="Cambria Math" panose="02040503050406030204" pitchFamily="18" charset="0"/>
                                        </a:rPr>
                                      </m:ctrlPr>
                                    </m:accPr>
                                    <m:e>
                                      <m:r>
                                        <a:rPr lang="en-US" sz="1500" b="1" i="1">
                                          <a:latin typeface="Cambria Math" panose="02040503050406030204" pitchFamily="18" charset="0"/>
                                        </a:rPr>
                                        <m:t>𝒙</m:t>
                                      </m:r>
                                    </m:e>
                                  </m:acc>
                                </m:e>
                                <m:sub>
                                  <m:r>
                                    <a:rPr lang="en-US" sz="1500" b="1" i="1">
                                      <a:latin typeface="Cambria Math" panose="02040503050406030204" pitchFamily="18" charset="0"/>
                                    </a:rPr>
                                    <m:t>𝑩</m:t>
                                  </m:r>
                                </m:sub>
                              </m:sSub>
                              <m:r>
                                <a:rPr lang="en-US" sz="1500" b="1" i="1" smtClean="0">
                                  <a:latin typeface="Cambria Math" panose="02040503050406030204" pitchFamily="18" charset="0"/>
                                </a:rPr>
                                <m:t>−</m:t>
                              </m:r>
                              <m:sSub>
                                <m:sSubPr>
                                  <m:ctrlPr>
                                    <a:rPr lang="en-US" sz="1500" b="1" i="1">
                                      <a:latin typeface="Cambria Math" panose="02040503050406030204" pitchFamily="18" charset="0"/>
                                    </a:rPr>
                                  </m:ctrlPr>
                                </m:sSubPr>
                                <m:e>
                                  <m:acc>
                                    <m:accPr>
                                      <m:chr m:val="̅"/>
                                      <m:ctrlPr>
                                        <a:rPr lang="en-US" sz="1500" b="1" i="1">
                                          <a:latin typeface="Cambria Math" panose="02040503050406030204" pitchFamily="18" charset="0"/>
                                        </a:rPr>
                                      </m:ctrlPr>
                                    </m:accPr>
                                    <m:e>
                                      <m:r>
                                        <a:rPr lang="en-US" sz="1500" b="1" i="1">
                                          <a:latin typeface="Cambria Math" panose="02040503050406030204" pitchFamily="18" charset="0"/>
                                        </a:rPr>
                                        <m:t>𝒙</m:t>
                                      </m:r>
                                    </m:e>
                                  </m:acc>
                                </m:e>
                                <m:sub>
                                  <m:r>
                                    <a:rPr lang="en-US" sz="1500" b="1" i="1" smtClean="0">
                                      <a:latin typeface="Cambria Math" panose="02040503050406030204" pitchFamily="18" charset="0"/>
                                    </a:rPr>
                                    <m:t>𝑸</m:t>
                                  </m:r>
                                </m:sub>
                              </m:sSub>
                            </m:e>
                          </m:d>
                          <m:r>
                            <a:rPr lang="en-US" sz="1500" b="1" i="1" smtClean="0">
                              <a:latin typeface="Cambria Math" panose="02040503050406030204" pitchFamily="18" charset="0"/>
                            </a:rPr>
                            <m:t>−</m:t>
                          </m:r>
                          <m:r>
                            <a:rPr lang="en-US" sz="1500" b="1" i="1" smtClean="0">
                              <a:latin typeface="Cambria Math" panose="02040503050406030204" pitchFamily="18" charset="0"/>
                            </a:rPr>
                            <m:t>𝟎</m:t>
                          </m:r>
                        </m:num>
                        <m:den>
                          <m:rad>
                            <m:radPr>
                              <m:degHide m:val="on"/>
                              <m:ctrlPr>
                                <a:rPr lang="en-US" sz="1500" b="1" i="1" smtClean="0">
                                  <a:latin typeface="Cambria Math" panose="02040503050406030204" pitchFamily="18" charset="0"/>
                                </a:rPr>
                              </m:ctrlPr>
                            </m:radPr>
                            <m:deg/>
                            <m:e>
                              <m:f>
                                <m:fPr>
                                  <m:ctrlPr>
                                    <a:rPr lang="en-US" sz="1500" b="1" i="1" smtClean="0">
                                      <a:latin typeface="Cambria Math" panose="02040503050406030204" pitchFamily="18" charset="0"/>
                                    </a:rPr>
                                  </m:ctrlPr>
                                </m:fPr>
                                <m:num>
                                  <m:sSubSup>
                                    <m:sSubSupPr>
                                      <m:ctrlPr>
                                        <a:rPr lang="en-US" sz="1500" b="1" i="1" smtClean="0">
                                          <a:latin typeface="Cambria Math" panose="02040503050406030204" pitchFamily="18" charset="0"/>
                                        </a:rPr>
                                      </m:ctrlPr>
                                    </m:sSubSupPr>
                                    <m:e>
                                      <m:r>
                                        <a:rPr lang="en-US" sz="1500" b="1" i="1" smtClean="0">
                                          <a:latin typeface="Cambria Math" panose="02040503050406030204" pitchFamily="18" charset="0"/>
                                        </a:rPr>
                                        <m:t>𝒔</m:t>
                                      </m:r>
                                    </m:e>
                                    <m:sub>
                                      <m:r>
                                        <a:rPr lang="en-US" sz="1500" b="1" i="1" smtClean="0">
                                          <a:latin typeface="Cambria Math" panose="02040503050406030204" pitchFamily="18" charset="0"/>
                                        </a:rPr>
                                        <m:t>𝑩</m:t>
                                      </m:r>
                                    </m:sub>
                                    <m:sup>
                                      <m:r>
                                        <a:rPr lang="en-US" sz="1500" b="1" i="1" smtClean="0">
                                          <a:latin typeface="Cambria Math" panose="02040503050406030204" pitchFamily="18" charset="0"/>
                                        </a:rPr>
                                        <m:t>𝟐</m:t>
                                      </m:r>
                                    </m:sup>
                                  </m:sSubSup>
                                </m:num>
                                <m:den>
                                  <m:sSub>
                                    <m:sSubPr>
                                      <m:ctrlPr>
                                        <a:rPr lang="en-US" sz="1500" b="1" i="1" smtClean="0">
                                          <a:latin typeface="Cambria Math" panose="02040503050406030204" pitchFamily="18" charset="0"/>
                                        </a:rPr>
                                      </m:ctrlPr>
                                    </m:sSubPr>
                                    <m:e>
                                      <m:r>
                                        <a:rPr lang="en-US" sz="1500" b="1" i="1" smtClean="0">
                                          <a:latin typeface="Cambria Math" panose="02040503050406030204" pitchFamily="18" charset="0"/>
                                        </a:rPr>
                                        <m:t>𝒏</m:t>
                                      </m:r>
                                    </m:e>
                                    <m:sub>
                                      <m:r>
                                        <a:rPr lang="en-US" sz="1500" b="1" i="1" smtClean="0">
                                          <a:latin typeface="Cambria Math" panose="02040503050406030204" pitchFamily="18" charset="0"/>
                                        </a:rPr>
                                        <m:t>𝑩</m:t>
                                      </m:r>
                                    </m:sub>
                                  </m:sSub>
                                </m:den>
                              </m:f>
                              <m:r>
                                <a:rPr lang="en-US" sz="1500" b="1" i="1" smtClean="0">
                                  <a:latin typeface="Cambria Math" panose="02040503050406030204" pitchFamily="18" charset="0"/>
                                </a:rPr>
                                <m:t>+</m:t>
                              </m:r>
                              <m:f>
                                <m:fPr>
                                  <m:ctrlPr>
                                    <a:rPr lang="en-US" sz="1500" b="1" i="1">
                                      <a:latin typeface="Cambria Math" panose="02040503050406030204" pitchFamily="18" charset="0"/>
                                    </a:rPr>
                                  </m:ctrlPr>
                                </m:fPr>
                                <m:num>
                                  <m:sSubSup>
                                    <m:sSubSupPr>
                                      <m:ctrlPr>
                                        <a:rPr lang="en-US" sz="1500" b="1" i="1">
                                          <a:latin typeface="Cambria Math" panose="02040503050406030204" pitchFamily="18" charset="0"/>
                                        </a:rPr>
                                      </m:ctrlPr>
                                    </m:sSubSupPr>
                                    <m:e>
                                      <m:r>
                                        <a:rPr lang="en-US" sz="1500" b="1" i="1">
                                          <a:latin typeface="Cambria Math" panose="02040503050406030204" pitchFamily="18" charset="0"/>
                                        </a:rPr>
                                        <m:t>𝒔</m:t>
                                      </m:r>
                                    </m:e>
                                    <m:sub>
                                      <m:r>
                                        <a:rPr lang="en-US" sz="1500" b="1" i="1" smtClean="0">
                                          <a:latin typeface="Cambria Math" panose="02040503050406030204" pitchFamily="18" charset="0"/>
                                        </a:rPr>
                                        <m:t>𝑸</m:t>
                                      </m:r>
                                    </m:sub>
                                    <m:sup>
                                      <m:r>
                                        <a:rPr lang="en-US" sz="1500" b="1" i="1">
                                          <a:latin typeface="Cambria Math" panose="02040503050406030204" pitchFamily="18" charset="0"/>
                                        </a:rPr>
                                        <m:t>𝟐</m:t>
                                      </m:r>
                                    </m:sup>
                                  </m:sSubSup>
                                </m:num>
                                <m:den>
                                  <m:sSub>
                                    <m:sSubPr>
                                      <m:ctrlPr>
                                        <a:rPr lang="en-US" sz="1500" b="1" i="1">
                                          <a:latin typeface="Cambria Math" panose="02040503050406030204" pitchFamily="18" charset="0"/>
                                        </a:rPr>
                                      </m:ctrlPr>
                                    </m:sSubPr>
                                    <m:e>
                                      <m:r>
                                        <a:rPr lang="en-US" sz="1500" b="1" i="1">
                                          <a:latin typeface="Cambria Math" panose="02040503050406030204" pitchFamily="18" charset="0"/>
                                        </a:rPr>
                                        <m:t>𝒏</m:t>
                                      </m:r>
                                    </m:e>
                                    <m:sub>
                                      <m:r>
                                        <a:rPr lang="en-US" sz="1500" b="1" i="1" smtClean="0">
                                          <a:latin typeface="Cambria Math" panose="02040503050406030204" pitchFamily="18" charset="0"/>
                                        </a:rPr>
                                        <m:t>𝑸</m:t>
                                      </m:r>
                                    </m:sub>
                                  </m:sSub>
                                </m:den>
                              </m:f>
                            </m:e>
                          </m:rad>
                        </m:den>
                      </m:f>
                      <m:r>
                        <a:rPr lang="en-US" sz="1500" b="1" i="1" smtClean="0">
                          <a:latin typeface="Cambria Math" panose="02040503050406030204" pitchFamily="18" charset="0"/>
                        </a:rPr>
                        <m:t>=</m:t>
                      </m:r>
                      <m:f>
                        <m:fPr>
                          <m:ctrlPr>
                            <a:rPr lang="en-US" sz="1500" b="1" i="1" smtClean="0">
                              <a:latin typeface="Cambria Math" panose="02040503050406030204" pitchFamily="18" charset="0"/>
                            </a:rPr>
                          </m:ctrlPr>
                        </m:fPr>
                        <m:num>
                          <m:d>
                            <m:dPr>
                              <m:ctrlPr>
                                <a:rPr lang="en-US" sz="1500" b="1" i="1" smtClean="0">
                                  <a:latin typeface="Cambria Math" panose="02040503050406030204" pitchFamily="18" charset="0"/>
                                </a:rPr>
                              </m:ctrlPr>
                            </m:dPr>
                            <m:e>
                              <m:r>
                                <a:rPr lang="en-US" sz="1500" b="1" i="1" smtClean="0">
                                  <a:latin typeface="Cambria Math" panose="02040503050406030204" pitchFamily="18" charset="0"/>
                                </a:rPr>
                                <m:t>𝟗𝟒</m:t>
                              </m:r>
                              <m:r>
                                <a:rPr lang="en-US" sz="1500" b="1" i="1" smtClean="0">
                                  <a:latin typeface="Cambria Math" panose="02040503050406030204" pitchFamily="18" charset="0"/>
                                </a:rPr>
                                <m:t>.</m:t>
                              </m:r>
                              <m:r>
                                <a:rPr lang="en-US" sz="1500" b="1" i="1" smtClean="0">
                                  <a:latin typeface="Cambria Math" panose="02040503050406030204" pitchFamily="18" charset="0"/>
                                </a:rPr>
                                <m:t>𝟓𝟓</m:t>
                              </m:r>
                              <m:r>
                                <a:rPr lang="en-US" sz="1500" b="1" i="1" smtClean="0">
                                  <a:latin typeface="Cambria Math" panose="02040503050406030204" pitchFamily="18" charset="0"/>
                                </a:rPr>
                                <m:t>−</m:t>
                              </m:r>
                              <m:r>
                                <a:rPr lang="en-US" sz="1500" b="1" i="1" smtClean="0">
                                  <a:latin typeface="Cambria Math" panose="02040503050406030204" pitchFamily="18" charset="0"/>
                                </a:rPr>
                                <m:t>𝟗𝟑</m:t>
                              </m:r>
                              <m:r>
                                <a:rPr lang="en-US" sz="1500" b="1" i="1" smtClean="0">
                                  <a:latin typeface="Cambria Math" panose="02040503050406030204" pitchFamily="18" charset="0"/>
                                </a:rPr>
                                <m:t>.</m:t>
                              </m:r>
                              <m:r>
                                <a:rPr lang="en-US" sz="1500" b="1" i="1" smtClean="0">
                                  <a:latin typeface="Cambria Math" panose="02040503050406030204" pitchFamily="18" charset="0"/>
                                </a:rPr>
                                <m:t>𝟖𝟓</m:t>
                              </m:r>
                            </m:e>
                          </m:d>
                          <m:r>
                            <a:rPr lang="en-US" sz="1500" b="1" i="1" smtClean="0">
                              <a:latin typeface="Cambria Math" panose="02040503050406030204" pitchFamily="18" charset="0"/>
                            </a:rPr>
                            <m:t>−</m:t>
                          </m:r>
                          <m:r>
                            <a:rPr lang="en-US" sz="1500" b="1" i="1" smtClean="0">
                              <a:latin typeface="Cambria Math" panose="02040503050406030204" pitchFamily="18" charset="0"/>
                            </a:rPr>
                            <m:t>𝟎</m:t>
                          </m:r>
                        </m:num>
                        <m:den>
                          <m:rad>
                            <m:radPr>
                              <m:degHide m:val="on"/>
                              <m:ctrlPr>
                                <a:rPr lang="en-US" sz="1500" b="1" i="1">
                                  <a:latin typeface="Cambria Math" panose="02040503050406030204" pitchFamily="18" charset="0"/>
                                </a:rPr>
                              </m:ctrlPr>
                            </m:radPr>
                            <m:deg/>
                            <m:e>
                              <m:f>
                                <m:fPr>
                                  <m:ctrlPr>
                                    <a:rPr lang="en-US" sz="1500" b="1" i="1">
                                      <a:latin typeface="Cambria Math" panose="02040503050406030204" pitchFamily="18" charset="0"/>
                                    </a:rPr>
                                  </m:ctrlPr>
                                </m:fPr>
                                <m:num>
                                  <m:sSup>
                                    <m:sSupPr>
                                      <m:ctrlPr>
                                        <a:rPr lang="en-US" sz="1500" b="1" i="1" smtClean="0">
                                          <a:latin typeface="Cambria Math" panose="02040503050406030204" pitchFamily="18" charset="0"/>
                                        </a:rPr>
                                      </m:ctrlPr>
                                    </m:sSupPr>
                                    <m:e>
                                      <m:r>
                                        <a:rPr lang="en-US" sz="1500" b="1" i="1" smtClean="0">
                                          <a:latin typeface="Cambria Math" panose="02040503050406030204" pitchFamily="18" charset="0"/>
                                        </a:rPr>
                                        <m:t>𝟒</m:t>
                                      </m:r>
                                      <m:r>
                                        <a:rPr lang="en-US" sz="1500" b="1" i="1" smtClean="0">
                                          <a:latin typeface="Cambria Math" panose="02040503050406030204" pitchFamily="18" charset="0"/>
                                        </a:rPr>
                                        <m:t>.</m:t>
                                      </m:r>
                                      <m:r>
                                        <a:rPr lang="en-US" sz="1500" b="1" i="1" smtClean="0">
                                          <a:latin typeface="Cambria Math" panose="02040503050406030204" pitchFamily="18" charset="0"/>
                                        </a:rPr>
                                        <m:t>𝟒𝟑𝟐</m:t>
                                      </m:r>
                                    </m:e>
                                    <m:sup>
                                      <m:r>
                                        <a:rPr lang="en-US" sz="1500" b="1" i="1" smtClean="0">
                                          <a:latin typeface="Cambria Math" panose="02040503050406030204" pitchFamily="18" charset="0"/>
                                        </a:rPr>
                                        <m:t>𝟐</m:t>
                                      </m:r>
                                    </m:sup>
                                  </m:sSup>
                                </m:num>
                                <m:den>
                                  <m:r>
                                    <a:rPr lang="en-US" sz="1500" b="1" i="1" smtClean="0">
                                      <a:latin typeface="Cambria Math" panose="02040503050406030204" pitchFamily="18" charset="0"/>
                                    </a:rPr>
                                    <m:t>𝟒𝟎</m:t>
                                  </m:r>
                                </m:den>
                              </m:f>
                              <m:r>
                                <a:rPr lang="en-US" sz="1500" b="1" i="1">
                                  <a:latin typeface="Cambria Math" panose="02040503050406030204" pitchFamily="18" charset="0"/>
                                </a:rPr>
                                <m:t>+</m:t>
                              </m:r>
                              <m:f>
                                <m:fPr>
                                  <m:ctrlPr>
                                    <a:rPr lang="en-US" sz="1500" b="1" i="1">
                                      <a:latin typeface="Cambria Math" panose="02040503050406030204" pitchFamily="18" charset="0"/>
                                    </a:rPr>
                                  </m:ctrlPr>
                                </m:fPr>
                                <m:num>
                                  <m:sSup>
                                    <m:sSupPr>
                                      <m:ctrlPr>
                                        <a:rPr lang="en-US" sz="1500" b="1" i="1">
                                          <a:latin typeface="Cambria Math" panose="02040503050406030204" pitchFamily="18" charset="0"/>
                                        </a:rPr>
                                      </m:ctrlPr>
                                    </m:sSupPr>
                                    <m:e>
                                      <m:r>
                                        <a:rPr lang="en-US" sz="1500" b="1" i="1">
                                          <a:latin typeface="Cambria Math" panose="02040503050406030204" pitchFamily="18" charset="0"/>
                                        </a:rPr>
                                        <m:t>𝟒</m:t>
                                      </m:r>
                                      <m:r>
                                        <a:rPr lang="en-US" sz="1500" b="1" i="1">
                                          <a:latin typeface="Cambria Math" panose="02040503050406030204" pitchFamily="18" charset="0"/>
                                        </a:rPr>
                                        <m:t>.</m:t>
                                      </m:r>
                                      <m:r>
                                        <a:rPr lang="en-US" sz="1500" b="1" i="1">
                                          <a:latin typeface="Cambria Math" panose="02040503050406030204" pitchFamily="18" charset="0"/>
                                        </a:rPr>
                                        <m:t>𝟒𝟑𝟓</m:t>
                                      </m:r>
                                    </m:e>
                                    <m:sup>
                                      <m:r>
                                        <a:rPr lang="en-US" sz="1500" b="1" i="1">
                                          <a:latin typeface="Cambria Math" panose="02040503050406030204" pitchFamily="18" charset="0"/>
                                        </a:rPr>
                                        <m:t>𝟐</m:t>
                                      </m:r>
                                    </m:sup>
                                  </m:sSup>
                                </m:num>
                                <m:den>
                                  <m:r>
                                    <a:rPr lang="en-US" sz="1500" b="1" i="1">
                                      <a:latin typeface="Cambria Math" panose="02040503050406030204" pitchFamily="18" charset="0"/>
                                    </a:rPr>
                                    <m:t>𝟒𝟎</m:t>
                                  </m:r>
                                </m:den>
                              </m:f>
                            </m:e>
                          </m:rad>
                        </m:den>
                      </m:f>
                      <m:r>
                        <a:rPr lang="en-US" sz="1500" b="1" i="1" smtClean="0">
                          <a:latin typeface="Cambria Math" panose="02040503050406030204" pitchFamily="18" charset="0"/>
                        </a:rPr>
                        <m:t>=−</m:t>
                      </m:r>
                      <m:r>
                        <a:rPr lang="en-US" sz="1500" b="1" i="1" smtClean="0">
                          <a:latin typeface="Cambria Math" panose="02040503050406030204" pitchFamily="18" charset="0"/>
                        </a:rPr>
                        <m:t>𝟎</m:t>
                      </m:r>
                      <m:r>
                        <a:rPr lang="en-US" sz="1500" b="1" i="1" smtClean="0">
                          <a:latin typeface="Cambria Math" panose="02040503050406030204" pitchFamily="18" charset="0"/>
                        </a:rPr>
                        <m:t>.</m:t>
                      </m:r>
                      <m:r>
                        <a:rPr lang="en-US" sz="1500" b="1" i="1" smtClean="0">
                          <a:latin typeface="Cambria Math" panose="02040503050406030204" pitchFamily="18" charset="0"/>
                        </a:rPr>
                        <m:t>𝟕𝟏</m:t>
                      </m:r>
                    </m:oMath>
                  </m:oMathPara>
                </a14:m>
                <a:endParaRPr lang="en-US" sz="1500" b="1" dirty="0"/>
              </a:p>
              <a:p>
                <a:pPr marL="0" indent="0">
                  <a:buNone/>
                </a:pPr>
                <a:r>
                  <a:rPr lang="en-US" sz="1500" b="1" i="1" dirty="0"/>
                  <a:t>P</a:t>
                </a:r>
                <a:r>
                  <a:rPr lang="en-US" sz="1500" b="1" dirty="0"/>
                  <a:t>-value = 0.4822 using </a:t>
                </a:r>
                <a:r>
                  <a:rPr lang="en-US" sz="1500" b="1" dirty="0" err="1"/>
                  <a:t>df</a:t>
                </a:r>
                <a:r>
                  <a:rPr lang="en-US" sz="1500" b="1" dirty="0"/>
                  <a:t> = 78.0</a:t>
                </a:r>
              </a:p>
            </p:txBody>
          </p:sp>
        </mc:Choice>
        <mc:Fallback xmlns="">
          <p:sp>
            <p:nvSpPr>
              <p:cNvPr id="15" name="Rectangle 14"/>
              <p:cNvSpPr>
                <a:spLocks noRot="1" noChangeAspect="1" noMove="1" noResize="1" noEditPoints="1" noAdjustHandles="1" noChangeArrowheads="1" noChangeShapeType="1" noTextEdit="1"/>
              </p:cNvSpPr>
              <p:nvPr/>
            </p:nvSpPr>
            <p:spPr>
              <a:xfrm>
                <a:off x="231775" y="3065631"/>
                <a:ext cx="8458200" cy="1380058"/>
              </a:xfrm>
              <a:prstGeom prst="rect">
                <a:avLst/>
              </a:prstGeom>
              <a:blipFill>
                <a:blip r:embed="rId3"/>
                <a:stretch>
                  <a:fillRect l="-288" b="-398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131" y="2995184"/>
            <a:ext cx="2045208" cy="15422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426" y="2995184"/>
            <a:ext cx="2045208" cy="1542288"/>
          </a:xfrm>
          <a:prstGeom prst="rect">
            <a:avLst/>
          </a:prstGeom>
        </p:spPr>
      </p:pic>
    </p:spTree>
    <p:extLst>
      <p:ext uri="{BB962C8B-B14F-4D97-AF65-F5344CB8AC3E}">
        <p14:creationId xmlns:p14="http://schemas.microsoft.com/office/powerpoint/2010/main" val="13342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a:t>
            </a:r>
          </a:p>
        </p:txBody>
      </p:sp>
      <p:sp>
        <p:nvSpPr>
          <p:cNvPr id="5" name="Content Placeholder 4"/>
          <p:cNvSpPr>
            <a:spLocks noGrp="1"/>
          </p:cNvSpPr>
          <p:nvPr>
            <p:ph idx="1"/>
          </p:nvPr>
        </p:nvSpPr>
        <p:spPr>
          <a:xfrm>
            <a:off x="307974" y="717954"/>
            <a:ext cx="6261075" cy="4029611"/>
          </a:xfrm>
        </p:spPr>
        <p:txBody>
          <a:bodyPr/>
          <a:lstStyle/>
          <a:p>
            <a:pPr marL="0" indent="0">
              <a:buNone/>
            </a:pPr>
            <a:r>
              <a:rPr lang="en-US" dirty="0"/>
              <a:t>Mr. and Mrs. Starnes returned to Yellowstone National Park (without children) in August 2019. Their primary goal was to see the Old Faithful geyser erupt. When they pulled into the parking lot near Old Faithful, a large crowd of people was headed back to their cars from the geyser. Old Faithful had just finished erupting. It was déjà vu all over again! </a:t>
            </a:r>
          </a:p>
          <a:p>
            <a:pPr marL="0" indent="0">
              <a:buNone/>
            </a:pPr>
            <a:r>
              <a:rPr lang="en-US" b="1" dirty="0"/>
              <a:t>1. </a:t>
            </a:r>
            <a:r>
              <a:rPr lang="en-US" dirty="0"/>
              <a:t>The </a:t>
            </a:r>
            <a:r>
              <a:rPr lang="en-US" dirty="0" err="1"/>
              <a:t>Starneses</a:t>
            </a:r>
            <a:r>
              <a:rPr lang="en-US" dirty="0"/>
              <a:t> wondered how long they would have to wait for Old Faithful’s next eruption. Prior to the trip, Mr. Starnes collected data on the duration and wait time until the next eruption for a random sample of 80 Old Faithful eruptions in January–August 2019.</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27760" y="1032294"/>
            <a:ext cx="2514716" cy="1886037"/>
          </a:xfrm>
          <a:prstGeom prst="rect">
            <a:avLst/>
          </a:prstGeom>
        </p:spPr>
      </p:pic>
    </p:spTree>
    <p:extLst>
      <p:ext uri="{BB962C8B-B14F-4D97-AF65-F5344CB8AC3E}">
        <p14:creationId xmlns:p14="http://schemas.microsoft.com/office/powerpoint/2010/main" val="19965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20</a:t>
            </a:fld>
            <a:endParaRPr lang="en-US"/>
          </a:p>
        </p:txBody>
      </p:sp>
      <p:sp>
        <p:nvSpPr>
          <p:cNvPr id="14" name="Rectangle 13"/>
          <p:cNvSpPr/>
          <p:nvPr/>
        </p:nvSpPr>
        <p:spPr>
          <a:xfrm>
            <a:off x="231775" y="654698"/>
            <a:ext cx="8279589" cy="1831271"/>
          </a:xfrm>
          <a:prstGeom prst="rect">
            <a:avLst/>
          </a:prstGeom>
        </p:spPr>
        <p:txBody>
          <a:bodyPr wrap="square">
            <a:spAutoFit/>
          </a:bodyPr>
          <a:lstStyle/>
          <a:p>
            <a:pPr>
              <a:spcAft>
                <a:spcPts val="600"/>
              </a:spcAft>
            </a:pPr>
            <a:r>
              <a:rPr lang="en-US" dirty="0">
                <a:latin typeface="+mn-lt"/>
                <a:ea typeface="Calibri" panose="020F0502020204030204" pitchFamily="34" charset="0"/>
              </a:rPr>
              <a:t>Do these data provide convincing evidence at the </a:t>
            </a:r>
            <a:r>
              <a:rPr lang="en-US" i="1" dirty="0">
                <a:latin typeface="+mn-lt"/>
                <a:ea typeface="Calibri" panose="020F0502020204030204" pitchFamily="34" charset="0"/>
              </a:rPr>
              <a:t>α</a:t>
            </a:r>
            <a:r>
              <a:rPr lang="en-US" dirty="0">
                <a:latin typeface="+mn-lt"/>
                <a:ea typeface="Calibri" panose="020F0502020204030204" pitchFamily="34" charset="0"/>
              </a:rPr>
              <a:t> = 0.05 significance level of a difference in the mean wait time for a subsequent Old Faithful eruption in busier and quieter months of 2019? </a:t>
            </a:r>
          </a:p>
          <a:p>
            <a:r>
              <a:rPr lang="en-US" b="1" dirty="0">
                <a:latin typeface="+mn-lt"/>
              </a:rPr>
              <a:t>No. Because the </a:t>
            </a:r>
            <a:r>
              <a:rPr lang="en-US" b="1" i="1" dirty="0">
                <a:latin typeface="+mn-lt"/>
              </a:rPr>
              <a:t>P</a:t>
            </a:r>
            <a:r>
              <a:rPr lang="en-US" b="1" dirty="0">
                <a:latin typeface="+mn-lt"/>
              </a:rPr>
              <a:t>-value of 0.4822 &gt; </a:t>
            </a:r>
            <a:r>
              <a:rPr lang="el-GR" b="1" dirty="0">
                <a:latin typeface="+mn-lt"/>
              </a:rPr>
              <a:t>α</a:t>
            </a:r>
            <a:r>
              <a:rPr lang="en-US" b="1" dirty="0">
                <a:latin typeface="+mn-lt"/>
              </a:rPr>
              <a:t> = 0.05, we fail to reject </a:t>
            </a:r>
            <a:r>
              <a:rPr lang="en-US" b="1" i="1" dirty="0">
                <a:latin typeface="+mn-lt"/>
              </a:rPr>
              <a:t>H</a:t>
            </a:r>
            <a:r>
              <a:rPr lang="en-US" b="1" baseline="-25000" dirty="0">
                <a:latin typeface="+mn-lt"/>
              </a:rPr>
              <a:t>0</a:t>
            </a:r>
            <a:r>
              <a:rPr lang="en-US" b="1" dirty="0">
                <a:latin typeface="+mn-lt"/>
              </a:rPr>
              <a:t>. The data do not </a:t>
            </a:r>
            <a:r>
              <a:rPr lang="en-US" b="1" dirty="0">
                <a:ea typeface="Calibri" panose="020F0502020204030204" pitchFamily="34" charset="0"/>
              </a:rPr>
              <a:t>provide convincing evidence of a difference in mean wait time for a subsequent Old Faithful eruption in busier and quieter months of 2019.</a:t>
            </a:r>
            <a:endParaRPr lang="en-US" b="1" dirty="0">
              <a:latin typeface="+mn-lt"/>
            </a:endParaRPr>
          </a:p>
        </p:txBody>
      </p:sp>
    </p:spTree>
    <p:extLst>
      <p:ext uri="{BB962C8B-B14F-4D97-AF65-F5344CB8AC3E}">
        <p14:creationId xmlns:p14="http://schemas.microsoft.com/office/powerpoint/2010/main" val="39786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III</a:t>
            </a:r>
          </a:p>
        </p:txBody>
      </p:sp>
      <p:sp>
        <p:nvSpPr>
          <p:cNvPr id="5" name="Content Placeholder 4"/>
          <p:cNvSpPr>
            <a:spLocks noGrp="1"/>
          </p:cNvSpPr>
          <p:nvPr>
            <p:ph idx="1"/>
          </p:nvPr>
        </p:nvSpPr>
        <p:spPr>
          <a:xfrm>
            <a:off x="307974" y="662643"/>
            <a:ext cx="8302016" cy="4029611"/>
          </a:xfrm>
        </p:spPr>
        <p:txBody>
          <a:bodyPr/>
          <a:lstStyle/>
          <a:p>
            <a:pPr marL="0" indent="0">
              <a:buNone/>
            </a:pPr>
            <a:r>
              <a:rPr lang="en-US" b="1" dirty="0"/>
              <a:t>3. </a:t>
            </a:r>
            <a:r>
              <a:rPr lang="en-US" dirty="0"/>
              <a:t>Here are data on the duration (in minutes) and the wait time until the next eruption (in minutes) for the random sample of 80 Old Faithful eruptions.</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21</a:t>
            </a:fld>
            <a:endParaRPr lang="en-US"/>
          </a:p>
        </p:txBody>
      </p:sp>
      <p:sp>
        <p:nvSpPr>
          <p:cNvPr id="14" name="Rectangle 13"/>
          <p:cNvSpPr/>
          <p:nvPr/>
        </p:nvSpPr>
        <p:spPr>
          <a:xfrm>
            <a:off x="307975" y="3059403"/>
            <a:ext cx="5612766" cy="1754326"/>
          </a:xfrm>
          <a:prstGeom prst="rect">
            <a:avLst/>
          </a:prstGeom>
        </p:spPr>
        <p:txBody>
          <a:bodyPr wrap="square">
            <a:spAutoFit/>
          </a:bodyPr>
          <a:lstStyle/>
          <a:p>
            <a:r>
              <a:rPr lang="en-US" dirty="0"/>
              <a:t>(a) Do these data provide convincing evidence of a positive, linear relationship between the duration of an Old Faithful eruption and the wait time until the next eruption in January-August 2019? Assume the conditions for inference are met.</a:t>
            </a:r>
          </a:p>
          <a:p>
            <a:endParaRPr lang="en-US"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3011247850"/>
              </p:ext>
            </p:extLst>
          </p:nvPr>
        </p:nvGraphicFramePr>
        <p:xfrm>
          <a:off x="380379" y="1347402"/>
          <a:ext cx="8395313" cy="1601216"/>
        </p:xfrm>
        <a:graphic>
          <a:graphicData uri="http://schemas.openxmlformats.org/drawingml/2006/table">
            <a:tbl>
              <a:tblPr>
                <a:tableStyleId>{5C22544A-7EE6-4342-B048-85BDC9FD1C3A}</a:tableStyleId>
              </a:tblPr>
              <a:tblGrid>
                <a:gridCol w="858373">
                  <a:extLst>
                    <a:ext uri="{9D8B030D-6E8A-4147-A177-3AD203B41FA5}">
                      <a16:colId xmlns:a16="http://schemas.microsoft.com/office/drawing/2014/main" val="2242557064"/>
                    </a:ext>
                  </a:extLst>
                </a:gridCol>
                <a:gridCol w="376847">
                  <a:extLst>
                    <a:ext uri="{9D8B030D-6E8A-4147-A177-3AD203B41FA5}">
                      <a16:colId xmlns:a16="http://schemas.microsoft.com/office/drawing/2014/main" val="3433170691"/>
                    </a:ext>
                  </a:extLst>
                </a:gridCol>
                <a:gridCol w="376847">
                  <a:extLst>
                    <a:ext uri="{9D8B030D-6E8A-4147-A177-3AD203B41FA5}">
                      <a16:colId xmlns:a16="http://schemas.microsoft.com/office/drawing/2014/main" val="3885813804"/>
                    </a:ext>
                  </a:extLst>
                </a:gridCol>
                <a:gridCol w="376847">
                  <a:extLst>
                    <a:ext uri="{9D8B030D-6E8A-4147-A177-3AD203B41FA5}">
                      <a16:colId xmlns:a16="http://schemas.microsoft.com/office/drawing/2014/main" val="2030067482"/>
                    </a:ext>
                  </a:extLst>
                </a:gridCol>
                <a:gridCol w="376847">
                  <a:extLst>
                    <a:ext uri="{9D8B030D-6E8A-4147-A177-3AD203B41FA5}">
                      <a16:colId xmlns:a16="http://schemas.microsoft.com/office/drawing/2014/main" val="2378074369"/>
                    </a:ext>
                  </a:extLst>
                </a:gridCol>
                <a:gridCol w="376847">
                  <a:extLst>
                    <a:ext uri="{9D8B030D-6E8A-4147-A177-3AD203B41FA5}">
                      <a16:colId xmlns:a16="http://schemas.microsoft.com/office/drawing/2014/main" val="2940211279"/>
                    </a:ext>
                  </a:extLst>
                </a:gridCol>
                <a:gridCol w="376847">
                  <a:extLst>
                    <a:ext uri="{9D8B030D-6E8A-4147-A177-3AD203B41FA5}">
                      <a16:colId xmlns:a16="http://schemas.microsoft.com/office/drawing/2014/main" val="357738774"/>
                    </a:ext>
                  </a:extLst>
                </a:gridCol>
                <a:gridCol w="376847">
                  <a:extLst>
                    <a:ext uri="{9D8B030D-6E8A-4147-A177-3AD203B41FA5}">
                      <a16:colId xmlns:a16="http://schemas.microsoft.com/office/drawing/2014/main" val="2037840747"/>
                    </a:ext>
                  </a:extLst>
                </a:gridCol>
                <a:gridCol w="376847">
                  <a:extLst>
                    <a:ext uri="{9D8B030D-6E8A-4147-A177-3AD203B41FA5}">
                      <a16:colId xmlns:a16="http://schemas.microsoft.com/office/drawing/2014/main" val="2968499771"/>
                    </a:ext>
                  </a:extLst>
                </a:gridCol>
                <a:gridCol w="376847">
                  <a:extLst>
                    <a:ext uri="{9D8B030D-6E8A-4147-A177-3AD203B41FA5}">
                      <a16:colId xmlns:a16="http://schemas.microsoft.com/office/drawing/2014/main" val="2908443185"/>
                    </a:ext>
                  </a:extLst>
                </a:gridCol>
                <a:gridCol w="376847">
                  <a:extLst>
                    <a:ext uri="{9D8B030D-6E8A-4147-A177-3AD203B41FA5}">
                      <a16:colId xmlns:a16="http://schemas.microsoft.com/office/drawing/2014/main" val="2749993293"/>
                    </a:ext>
                  </a:extLst>
                </a:gridCol>
                <a:gridCol w="376847">
                  <a:extLst>
                    <a:ext uri="{9D8B030D-6E8A-4147-A177-3AD203B41FA5}">
                      <a16:colId xmlns:a16="http://schemas.microsoft.com/office/drawing/2014/main" val="3100146774"/>
                    </a:ext>
                  </a:extLst>
                </a:gridCol>
                <a:gridCol w="376847">
                  <a:extLst>
                    <a:ext uri="{9D8B030D-6E8A-4147-A177-3AD203B41FA5}">
                      <a16:colId xmlns:a16="http://schemas.microsoft.com/office/drawing/2014/main" val="3886124106"/>
                    </a:ext>
                  </a:extLst>
                </a:gridCol>
                <a:gridCol w="376847">
                  <a:extLst>
                    <a:ext uri="{9D8B030D-6E8A-4147-A177-3AD203B41FA5}">
                      <a16:colId xmlns:a16="http://schemas.microsoft.com/office/drawing/2014/main" val="1103932989"/>
                    </a:ext>
                  </a:extLst>
                </a:gridCol>
                <a:gridCol w="376847">
                  <a:extLst>
                    <a:ext uri="{9D8B030D-6E8A-4147-A177-3AD203B41FA5}">
                      <a16:colId xmlns:a16="http://schemas.microsoft.com/office/drawing/2014/main" val="4278328021"/>
                    </a:ext>
                  </a:extLst>
                </a:gridCol>
                <a:gridCol w="376847">
                  <a:extLst>
                    <a:ext uri="{9D8B030D-6E8A-4147-A177-3AD203B41FA5}">
                      <a16:colId xmlns:a16="http://schemas.microsoft.com/office/drawing/2014/main" val="1717180318"/>
                    </a:ext>
                  </a:extLst>
                </a:gridCol>
                <a:gridCol w="376847">
                  <a:extLst>
                    <a:ext uri="{9D8B030D-6E8A-4147-A177-3AD203B41FA5}">
                      <a16:colId xmlns:a16="http://schemas.microsoft.com/office/drawing/2014/main" val="1463889424"/>
                    </a:ext>
                  </a:extLst>
                </a:gridCol>
                <a:gridCol w="376847">
                  <a:extLst>
                    <a:ext uri="{9D8B030D-6E8A-4147-A177-3AD203B41FA5}">
                      <a16:colId xmlns:a16="http://schemas.microsoft.com/office/drawing/2014/main" val="487954986"/>
                    </a:ext>
                  </a:extLst>
                </a:gridCol>
                <a:gridCol w="376847">
                  <a:extLst>
                    <a:ext uri="{9D8B030D-6E8A-4147-A177-3AD203B41FA5}">
                      <a16:colId xmlns:a16="http://schemas.microsoft.com/office/drawing/2014/main" val="4264044703"/>
                    </a:ext>
                  </a:extLst>
                </a:gridCol>
                <a:gridCol w="376847">
                  <a:extLst>
                    <a:ext uri="{9D8B030D-6E8A-4147-A177-3AD203B41FA5}">
                      <a16:colId xmlns:a16="http://schemas.microsoft.com/office/drawing/2014/main" val="1728873172"/>
                    </a:ext>
                  </a:extLst>
                </a:gridCol>
                <a:gridCol w="376847">
                  <a:extLst>
                    <a:ext uri="{9D8B030D-6E8A-4147-A177-3AD203B41FA5}">
                      <a16:colId xmlns:a16="http://schemas.microsoft.com/office/drawing/2014/main" val="4246869336"/>
                    </a:ext>
                  </a:extLst>
                </a:gridCol>
              </a:tblGrid>
              <a:tr h="190667">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3.48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1083131143"/>
                  </a:ext>
                </a:extLst>
              </a:tr>
              <a:tr h="190667">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3489814523"/>
                  </a:ext>
                </a:extLst>
              </a:tr>
              <a:tr h="190667">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4.58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3.83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4.28</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3192280081"/>
                  </a:ext>
                </a:extLst>
              </a:tr>
              <a:tr h="190667">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108794922"/>
                  </a:ext>
                </a:extLst>
              </a:tr>
              <a:tr h="190667">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4.33</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753580218"/>
                  </a:ext>
                </a:extLst>
              </a:tr>
              <a:tr h="190667">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3906843556"/>
                  </a:ext>
                </a:extLst>
              </a:tr>
              <a:tr h="190667">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4.55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3.53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4.35</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2039831915"/>
                  </a:ext>
                </a:extLst>
              </a:tr>
              <a:tr h="190667">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dirty="0">
                          <a:effectLst/>
                        </a:rPr>
                        <a:t>87</a:t>
                      </a:r>
                      <a:endParaRPr lang="en-US" sz="1200" dirty="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986634069"/>
                  </a:ext>
                </a:extLst>
              </a:tr>
            </a:tbl>
          </a:graphicData>
        </a:graphic>
      </p:graphicFrame>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411" y="3059403"/>
            <a:ext cx="2045208" cy="1542288"/>
          </a:xfrm>
          <a:prstGeom prst="rect">
            <a:avLst/>
          </a:prstGeom>
        </p:spPr>
      </p:pic>
    </p:spTree>
    <p:extLst>
      <p:ext uri="{BB962C8B-B14F-4D97-AF65-F5344CB8AC3E}">
        <p14:creationId xmlns:p14="http://schemas.microsoft.com/office/powerpoint/2010/main" val="66939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III</a:t>
            </a:r>
          </a:p>
        </p:txBody>
      </p:sp>
      <p:sp>
        <p:nvSpPr>
          <p:cNvPr id="5" name="Content Placeholder 4"/>
          <p:cNvSpPr>
            <a:spLocks noGrp="1"/>
          </p:cNvSpPr>
          <p:nvPr>
            <p:ph idx="1"/>
          </p:nvPr>
        </p:nvSpPr>
        <p:spPr>
          <a:xfrm>
            <a:off x="307974" y="662643"/>
            <a:ext cx="8302016" cy="4029611"/>
          </a:xfrm>
        </p:spPr>
        <p:txBody>
          <a:bodyPr/>
          <a:lstStyle/>
          <a:p>
            <a:pPr marL="0" indent="0">
              <a:buNone/>
            </a:pPr>
            <a:r>
              <a:rPr lang="en-US" dirty="0"/>
              <a:t>(a) Do these data provide convincing evidence of a positive, linear relationship between the duration of an Old Faithful eruption and the wait time until the next eruption in January-August 2019? Assume the conditions for inference are met.</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22</a:t>
            </a:fld>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936578747"/>
              </p:ext>
            </p:extLst>
          </p:nvPr>
        </p:nvGraphicFramePr>
        <p:xfrm>
          <a:off x="402813" y="1588804"/>
          <a:ext cx="8024299" cy="1601216"/>
        </p:xfrm>
        <a:graphic>
          <a:graphicData uri="http://schemas.openxmlformats.org/drawingml/2006/table">
            <a:tbl>
              <a:tblPr>
                <a:tableStyleId>{5C22544A-7EE6-4342-B048-85BDC9FD1C3A}</a:tableStyleId>
              </a:tblPr>
              <a:tblGrid>
                <a:gridCol w="820439">
                  <a:extLst>
                    <a:ext uri="{9D8B030D-6E8A-4147-A177-3AD203B41FA5}">
                      <a16:colId xmlns:a16="http://schemas.microsoft.com/office/drawing/2014/main" val="2242557064"/>
                    </a:ext>
                  </a:extLst>
                </a:gridCol>
                <a:gridCol w="360193">
                  <a:extLst>
                    <a:ext uri="{9D8B030D-6E8A-4147-A177-3AD203B41FA5}">
                      <a16:colId xmlns:a16="http://schemas.microsoft.com/office/drawing/2014/main" val="3433170691"/>
                    </a:ext>
                  </a:extLst>
                </a:gridCol>
                <a:gridCol w="360193">
                  <a:extLst>
                    <a:ext uri="{9D8B030D-6E8A-4147-A177-3AD203B41FA5}">
                      <a16:colId xmlns:a16="http://schemas.microsoft.com/office/drawing/2014/main" val="3885813804"/>
                    </a:ext>
                  </a:extLst>
                </a:gridCol>
                <a:gridCol w="360193">
                  <a:extLst>
                    <a:ext uri="{9D8B030D-6E8A-4147-A177-3AD203B41FA5}">
                      <a16:colId xmlns:a16="http://schemas.microsoft.com/office/drawing/2014/main" val="2030067482"/>
                    </a:ext>
                  </a:extLst>
                </a:gridCol>
                <a:gridCol w="360193">
                  <a:extLst>
                    <a:ext uri="{9D8B030D-6E8A-4147-A177-3AD203B41FA5}">
                      <a16:colId xmlns:a16="http://schemas.microsoft.com/office/drawing/2014/main" val="2378074369"/>
                    </a:ext>
                  </a:extLst>
                </a:gridCol>
                <a:gridCol w="360193">
                  <a:extLst>
                    <a:ext uri="{9D8B030D-6E8A-4147-A177-3AD203B41FA5}">
                      <a16:colId xmlns:a16="http://schemas.microsoft.com/office/drawing/2014/main" val="2940211279"/>
                    </a:ext>
                  </a:extLst>
                </a:gridCol>
                <a:gridCol w="360193">
                  <a:extLst>
                    <a:ext uri="{9D8B030D-6E8A-4147-A177-3AD203B41FA5}">
                      <a16:colId xmlns:a16="http://schemas.microsoft.com/office/drawing/2014/main" val="357738774"/>
                    </a:ext>
                  </a:extLst>
                </a:gridCol>
                <a:gridCol w="360193">
                  <a:extLst>
                    <a:ext uri="{9D8B030D-6E8A-4147-A177-3AD203B41FA5}">
                      <a16:colId xmlns:a16="http://schemas.microsoft.com/office/drawing/2014/main" val="2037840747"/>
                    </a:ext>
                  </a:extLst>
                </a:gridCol>
                <a:gridCol w="360193">
                  <a:extLst>
                    <a:ext uri="{9D8B030D-6E8A-4147-A177-3AD203B41FA5}">
                      <a16:colId xmlns:a16="http://schemas.microsoft.com/office/drawing/2014/main" val="2968499771"/>
                    </a:ext>
                  </a:extLst>
                </a:gridCol>
                <a:gridCol w="360193">
                  <a:extLst>
                    <a:ext uri="{9D8B030D-6E8A-4147-A177-3AD203B41FA5}">
                      <a16:colId xmlns:a16="http://schemas.microsoft.com/office/drawing/2014/main" val="2908443185"/>
                    </a:ext>
                  </a:extLst>
                </a:gridCol>
                <a:gridCol w="360193">
                  <a:extLst>
                    <a:ext uri="{9D8B030D-6E8A-4147-A177-3AD203B41FA5}">
                      <a16:colId xmlns:a16="http://schemas.microsoft.com/office/drawing/2014/main" val="2749993293"/>
                    </a:ext>
                  </a:extLst>
                </a:gridCol>
                <a:gridCol w="360193">
                  <a:extLst>
                    <a:ext uri="{9D8B030D-6E8A-4147-A177-3AD203B41FA5}">
                      <a16:colId xmlns:a16="http://schemas.microsoft.com/office/drawing/2014/main" val="3100146774"/>
                    </a:ext>
                  </a:extLst>
                </a:gridCol>
                <a:gridCol w="360193">
                  <a:extLst>
                    <a:ext uri="{9D8B030D-6E8A-4147-A177-3AD203B41FA5}">
                      <a16:colId xmlns:a16="http://schemas.microsoft.com/office/drawing/2014/main" val="3886124106"/>
                    </a:ext>
                  </a:extLst>
                </a:gridCol>
                <a:gridCol w="360193">
                  <a:extLst>
                    <a:ext uri="{9D8B030D-6E8A-4147-A177-3AD203B41FA5}">
                      <a16:colId xmlns:a16="http://schemas.microsoft.com/office/drawing/2014/main" val="1103932989"/>
                    </a:ext>
                  </a:extLst>
                </a:gridCol>
                <a:gridCol w="360193">
                  <a:extLst>
                    <a:ext uri="{9D8B030D-6E8A-4147-A177-3AD203B41FA5}">
                      <a16:colId xmlns:a16="http://schemas.microsoft.com/office/drawing/2014/main" val="4278328021"/>
                    </a:ext>
                  </a:extLst>
                </a:gridCol>
                <a:gridCol w="360193">
                  <a:extLst>
                    <a:ext uri="{9D8B030D-6E8A-4147-A177-3AD203B41FA5}">
                      <a16:colId xmlns:a16="http://schemas.microsoft.com/office/drawing/2014/main" val="1717180318"/>
                    </a:ext>
                  </a:extLst>
                </a:gridCol>
                <a:gridCol w="360193">
                  <a:extLst>
                    <a:ext uri="{9D8B030D-6E8A-4147-A177-3AD203B41FA5}">
                      <a16:colId xmlns:a16="http://schemas.microsoft.com/office/drawing/2014/main" val="1463889424"/>
                    </a:ext>
                  </a:extLst>
                </a:gridCol>
                <a:gridCol w="360193">
                  <a:extLst>
                    <a:ext uri="{9D8B030D-6E8A-4147-A177-3AD203B41FA5}">
                      <a16:colId xmlns:a16="http://schemas.microsoft.com/office/drawing/2014/main" val="487954986"/>
                    </a:ext>
                  </a:extLst>
                </a:gridCol>
                <a:gridCol w="360193">
                  <a:extLst>
                    <a:ext uri="{9D8B030D-6E8A-4147-A177-3AD203B41FA5}">
                      <a16:colId xmlns:a16="http://schemas.microsoft.com/office/drawing/2014/main" val="4264044703"/>
                    </a:ext>
                  </a:extLst>
                </a:gridCol>
                <a:gridCol w="360193">
                  <a:extLst>
                    <a:ext uri="{9D8B030D-6E8A-4147-A177-3AD203B41FA5}">
                      <a16:colId xmlns:a16="http://schemas.microsoft.com/office/drawing/2014/main" val="1728873172"/>
                    </a:ext>
                  </a:extLst>
                </a:gridCol>
                <a:gridCol w="360193">
                  <a:extLst>
                    <a:ext uri="{9D8B030D-6E8A-4147-A177-3AD203B41FA5}">
                      <a16:colId xmlns:a16="http://schemas.microsoft.com/office/drawing/2014/main" val="4246869336"/>
                    </a:ext>
                  </a:extLst>
                </a:gridCol>
              </a:tblGrid>
              <a:tr h="173560">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3.48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1083131143"/>
                  </a:ext>
                </a:extLst>
              </a:tr>
              <a:tr h="173560">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3489814523"/>
                  </a:ext>
                </a:extLst>
              </a:tr>
              <a:tr h="173560">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4.58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3.83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4.28</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3192280081"/>
                  </a:ext>
                </a:extLst>
              </a:tr>
              <a:tr h="173560">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108794922"/>
                  </a:ext>
                </a:extLst>
              </a:tr>
              <a:tr h="173560">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4.33</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753580218"/>
                  </a:ext>
                </a:extLst>
              </a:tr>
              <a:tr h="173560">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3906843556"/>
                  </a:ext>
                </a:extLst>
              </a:tr>
              <a:tr h="173560">
                <a:tc>
                  <a:txBody>
                    <a:bodyPr/>
                    <a:lstStyle/>
                    <a:p>
                      <a:pPr marL="0" marR="0" fontAlgn="b">
                        <a:lnSpc>
                          <a:spcPct val="107000"/>
                        </a:lnSpc>
                        <a:spcBef>
                          <a:spcPts val="0"/>
                        </a:spcBef>
                        <a:spcAft>
                          <a:spcPts val="0"/>
                        </a:spcAft>
                      </a:pPr>
                      <a:r>
                        <a:rPr lang="en-US" sz="1200" kern="1200">
                          <a:effectLst/>
                        </a:rPr>
                        <a:t>Duration</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4.55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3.75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3.53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4.23</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4.15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4.48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4.05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4.35</a:t>
                      </a:r>
                      <a:endParaRPr lang="en-US" sz="120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2039831915"/>
                  </a:ext>
                </a:extLst>
              </a:tr>
              <a:tr h="173560">
                <a:tc>
                  <a:txBody>
                    <a:bodyPr/>
                    <a:lstStyle/>
                    <a:p>
                      <a:pPr marL="0" marR="0" fontAlgn="b">
                        <a:lnSpc>
                          <a:spcPct val="107000"/>
                        </a:lnSpc>
                        <a:spcBef>
                          <a:spcPts val="0"/>
                        </a:spcBef>
                        <a:spcAft>
                          <a:spcPts val="0"/>
                        </a:spcAft>
                      </a:pPr>
                      <a:r>
                        <a:rPr lang="en-US" sz="1200" kern="1200">
                          <a:effectLst/>
                        </a:rPr>
                        <a:t>Wait time</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95</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99</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dirty="0">
                          <a:effectLst/>
                        </a:rPr>
                        <a:t>102</a:t>
                      </a:r>
                      <a:endParaRPr lang="en-US" sz="12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90</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88</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102</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97</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96</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a:effectLst/>
                        </a:rPr>
                        <a:t>91</a:t>
                      </a:r>
                      <a:endParaRPr lang="en-US" sz="12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200" kern="1200" dirty="0">
                          <a:effectLst/>
                        </a:rPr>
                        <a:t>87</a:t>
                      </a:r>
                      <a:endParaRPr lang="en-US" sz="1200" dirty="0">
                        <a:effectLst/>
                        <a:latin typeface="Times New Roman" panose="02020603050405020304" pitchFamily="18" charset="0"/>
                        <a:ea typeface="Calibri" panose="020F0502020204030204" pitchFamily="34" charset="0"/>
                      </a:endParaRPr>
                    </a:p>
                  </a:txBody>
                  <a:tcPr marL="4445" marR="4445" marT="4445" marB="0" anchor="b"/>
                </a:tc>
                <a:extLst>
                  <a:ext uri="{0D108BD9-81ED-4DB2-BD59-A6C34878D82A}">
                    <a16:rowId xmlns:a16="http://schemas.microsoft.com/office/drawing/2014/main" val="986634069"/>
                  </a:ext>
                </a:extLst>
              </a:tr>
            </a:tbl>
          </a:graphicData>
        </a:graphic>
      </p:graphicFrame>
      <mc:AlternateContent xmlns:mc="http://schemas.openxmlformats.org/markup-compatibility/2006" xmlns:a14="http://schemas.microsoft.com/office/drawing/2010/main">
        <mc:Choice Requires="a14">
          <p:sp>
            <p:nvSpPr>
              <p:cNvPr id="8" name="Rectangle 7"/>
              <p:cNvSpPr/>
              <p:nvPr/>
            </p:nvSpPr>
            <p:spPr>
              <a:xfrm>
                <a:off x="307974" y="3245704"/>
                <a:ext cx="8302016" cy="1446550"/>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𝟎</m:t>
                          </m:r>
                        </m:sub>
                      </m:sSub>
                      <m:r>
                        <a:rPr lang="en-US" b="1" i="1">
                          <a:latin typeface="Cambria Math" panose="02040503050406030204" pitchFamily="18" charset="0"/>
                        </a:rPr>
                        <m:t>:</m:t>
                      </m:r>
                      <m:r>
                        <a:rPr lang="el-GR" b="1" i="1" smtClean="0">
                          <a:latin typeface="Cambria Math" panose="02040503050406030204" pitchFamily="18" charset="0"/>
                        </a:rPr>
                        <m:t>𝜷</m:t>
                      </m:r>
                      <m:r>
                        <a:rPr lang="en-US" b="1" i="1" smtClean="0">
                          <a:latin typeface="Cambria Math" panose="02040503050406030204" pitchFamily="18" charset="0"/>
                        </a:rPr>
                        <m:t>=</m:t>
                      </m:r>
                      <m:r>
                        <a:rPr lang="en-US" b="1" i="1">
                          <a:latin typeface="Cambria Math" panose="02040503050406030204" pitchFamily="18" charset="0"/>
                        </a:rPr>
                        <m:t>𝟎</m:t>
                      </m:r>
                    </m:oMath>
                  </m:oMathPara>
                </a14:m>
                <a:endParaRPr lang="en-US" b="1" dirty="0"/>
              </a:p>
              <a:p>
                <a:pPr/>
                <a14:m>
                  <m:oMathPara xmlns:m="http://schemas.openxmlformats.org/officeDocument/2006/math">
                    <m:oMathParaPr>
                      <m:jc m:val="left"/>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𝒂</m:t>
                          </m:r>
                        </m:sub>
                      </m:sSub>
                      <m:r>
                        <a:rPr lang="en-US" b="1" i="1">
                          <a:latin typeface="Cambria Math" panose="02040503050406030204" pitchFamily="18" charset="0"/>
                        </a:rPr>
                        <m:t>:</m:t>
                      </m:r>
                      <m:r>
                        <a:rPr lang="el-GR" b="1" i="1">
                          <a:latin typeface="Cambria Math" panose="02040503050406030204" pitchFamily="18" charset="0"/>
                        </a:rPr>
                        <m:t>𝜷</m:t>
                      </m:r>
                      <m:r>
                        <a:rPr lang="en-US" b="1" i="1" smtClean="0">
                          <a:latin typeface="Cambria Math" panose="02040503050406030204" pitchFamily="18" charset="0"/>
                        </a:rPr>
                        <m:t>&gt;</m:t>
                      </m:r>
                      <m:r>
                        <a:rPr lang="en-US" b="1" i="1">
                          <a:latin typeface="Cambria Math" panose="02040503050406030204" pitchFamily="18" charset="0"/>
                        </a:rPr>
                        <m:t>𝟎</m:t>
                      </m:r>
                    </m:oMath>
                  </m:oMathPara>
                </a14:m>
                <a:endParaRPr lang="en-US" b="1" dirty="0"/>
              </a:p>
              <a:p>
                <a:r>
                  <a:rPr lang="en-US" sz="1700" b="1" dirty="0"/>
                  <a:t>where </a:t>
                </a:r>
                <a14:m>
                  <m:oMath xmlns:m="http://schemas.openxmlformats.org/officeDocument/2006/math">
                    <m:r>
                      <a:rPr lang="el-GR" sz="1700" b="1" i="1">
                        <a:latin typeface="Cambria Math" panose="02040503050406030204" pitchFamily="18" charset="0"/>
                      </a:rPr>
                      <m:t>𝜷</m:t>
                    </m:r>
                    <m:r>
                      <a:rPr lang="el-GR" sz="1700" b="1" i="1">
                        <a:latin typeface="Cambria Math" panose="02040503050406030204" pitchFamily="18" charset="0"/>
                      </a:rPr>
                      <m:t> </m:t>
                    </m:r>
                  </m:oMath>
                </a14:m>
                <a:r>
                  <a:rPr lang="en-US" sz="1700" b="1" dirty="0"/>
                  <a:t>= slope of the population regression line for predicting wait time until the next Old Faithful eruption from the duration of the previous eruption.</a:t>
                </a:r>
              </a:p>
              <a:p>
                <a:pPr marL="0" indent="0">
                  <a:buNone/>
                </a:pPr>
                <a:r>
                  <a:rPr lang="en-US" b="1" dirty="0"/>
                  <a:t>Use </a:t>
                </a:r>
                <a:r>
                  <a:rPr lang="el-GR" b="1" i="1" dirty="0"/>
                  <a:t>α</a:t>
                </a:r>
                <a:r>
                  <a:rPr lang="en-US" b="1" dirty="0"/>
                  <a:t> = 0.05.</a:t>
                </a:r>
              </a:p>
            </p:txBody>
          </p:sp>
        </mc:Choice>
        <mc:Fallback xmlns="">
          <p:sp>
            <p:nvSpPr>
              <p:cNvPr id="8" name="Rectangle 7"/>
              <p:cNvSpPr>
                <a:spLocks noRot="1" noChangeAspect="1" noMove="1" noResize="1" noEditPoints="1" noAdjustHandles="1" noChangeArrowheads="1" noChangeShapeType="1" noTextEdit="1"/>
              </p:cNvSpPr>
              <p:nvPr/>
            </p:nvSpPr>
            <p:spPr>
              <a:xfrm>
                <a:off x="307974" y="3245704"/>
                <a:ext cx="8302016" cy="1446550"/>
              </a:xfrm>
              <a:prstGeom prst="rect">
                <a:avLst/>
              </a:prstGeom>
              <a:blipFill>
                <a:blip r:embed="rId3"/>
                <a:stretch>
                  <a:fillRect l="-661" b="-5462"/>
                </a:stretch>
              </a:blipFill>
            </p:spPr>
            <p:txBody>
              <a:bodyPr/>
              <a:lstStyle/>
              <a:p>
                <a:r>
                  <a:rPr lang="en-US">
                    <a:noFill/>
                  </a:rPr>
                  <a:t> </a:t>
                </a:r>
              </a:p>
            </p:txBody>
          </p:sp>
        </mc:Fallback>
      </mc:AlternateContent>
    </p:spTree>
    <p:extLst>
      <p:ext uri="{BB962C8B-B14F-4D97-AF65-F5344CB8AC3E}">
        <p14:creationId xmlns:p14="http://schemas.microsoft.com/office/powerpoint/2010/main" val="6277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III</a:t>
            </a:r>
          </a:p>
        </p:txBody>
      </p:sp>
      <p:sp>
        <p:nvSpPr>
          <p:cNvPr id="5" name="Content Placeholder 4"/>
          <p:cNvSpPr>
            <a:spLocks noGrp="1"/>
          </p:cNvSpPr>
          <p:nvPr>
            <p:ph idx="1"/>
          </p:nvPr>
        </p:nvSpPr>
        <p:spPr>
          <a:xfrm>
            <a:off x="307974" y="662644"/>
            <a:ext cx="8302016" cy="1231994"/>
          </a:xfrm>
        </p:spPr>
        <p:txBody>
          <a:bodyPr/>
          <a:lstStyle/>
          <a:p>
            <a:pPr marL="0" indent="0">
              <a:buNone/>
            </a:pPr>
            <a:r>
              <a:rPr lang="en-US" dirty="0"/>
              <a:t>(a) Do these data provide convincing evidence of a positive, linear relationship between the duration of an Old Faithful eruption and the wait time until the next eruption in January-August 2019? Assume the conditions for inference are met.</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23</a:t>
            </a:fld>
            <a:endParaRPr lang="en-US"/>
          </a:p>
        </p:txBody>
      </p:sp>
      <p:sp>
        <p:nvSpPr>
          <p:cNvPr id="7" name="Rectangle 6"/>
          <p:cNvSpPr/>
          <p:nvPr/>
        </p:nvSpPr>
        <p:spPr>
          <a:xfrm>
            <a:off x="307974" y="1615433"/>
            <a:ext cx="6463963" cy="338554"/>
          </a:xfrm>
          <a:prstGeom prst="rect">
            <a:avLst/>
          </a:prstGeom>
        </p:spPr>
        <p:txBody>
          <a:bodyPr wrap="square">
            <a:spAutoFit/>
          </a:bodyPr>
          <a:lstStyle/>
          <a:p>
            <a:pPr marL="0" indent="0">
              <a:buNone/>
            </a:pPr>
            <a:r>
              <a:rPr lang="en-US" sz="1600" b="1" i="1" dirty="0"/>
              <a:t>t </a:t>
            </a:r>
            <a:r>
              <a:rPr lang="en-US" sz="1600" b="1" dirty="0"/>
              <a:t>test for slope; conditions are met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13" y="1983704"/>
            <a:ext cx="2045208" cy="15422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620" y="1983704"/>
            <a:ext cx="2045208" cy="15422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719" y="1980743"/>
            <a:ext cx="2045208" cy="154228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8818" y="1985238"/>
            <a:ext cx="2045208" cy="1542288"/>
          </a:xfrm>
          <a:prstGeom prst="rect">
            <a:avLst/>
          </a:prstGeom>
        </p:spPr>
      </p:pic>
      <p:sp>
        <p:nvSpPr>
          <p:cNvPr id="12" name="TextBox 11"/>
          <p:cNvSpPr txBox="1"/>
          <p:nvPr/>
        </p:nvSpPr>
        <p:spPr>
          <a:xfrm>
            <a:off x="379213" y="3738067"/>
            <a:ext cx="4324461" cy="646331"/>
          </a:xfrm>
          <a:prstGeom prst="rect">
            <a:avLst/>
          </a:prstGeom>
          <a:noFill/>
        </p:spPr>
        <p:txBody>
          <a:bodyPr wrap="square" rtlCol="0">
            <a:spAutoFit/>
          </a:bodyPr>
          <a:lstStyle/>
          <a:p>
            <a:r>
              <a:rPr lang="en-US" b="1" i="1" dirty="0"/>
              <a:t>t</a:t>
            </a:r>
            <a:r>
              <a:rPr lang="en-US" b="1" dirty="0"/>
              <a:t> = 3.419</a:t>
            </a:r>
          </a:p>
          <a:p>
            <a:r>
              <a:rPr lang="en-US" b="1" i="1" dirty="0"/>
              <a:t>P</a:t>
            </a:r>
            <a:r>
              <a:rPr lang="en-US" b="1" dirty="0"/>
              <a:t>-value = 0.0005 using </a:t>
            </a:r>
            <a:r>
              <a:rPr lang="en-US" b="1" dirty="0" err="1"/>
              <a:t>df</a:t>
            </a:r>
            <a:r>
              <a:rPr lang="en-US" b="1" dirty="0"/>
              <a:t> = 80 – 2 = 78 </a:t>
            </a:r>
            <a:endParaRPr lang="en-US" b="1" i="1" dirty="0"/>
          </a:p>
        </p:txBody>
      </p:sp>
    </p:spTree>
    <p:extLst>
      <p:ext uri="{BB962C8B-B14F-4D97-AF65-F5344CB8AC3E}">
        <p14:creationId xmlns:p14="http://schemas.microsoft.com/office/powerpoint/2010/main" val="29376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III</a:t>
            </a:r>
          </a:p>
        </p:txBody>
      </p:sp>
      <p:sp>
        <p:nvSpPr>
          <p:cNvPr id="5" name="Content Placeholder 4"/>
          <p:cNvSpPr>
            <a:spLocks noGrp="1"/>
          </p:cNvSpPr>
          <p:nvPr>
            <p:ph idx="1"/>
          </p:nvPr>
        </p:nvSpPr>
        <p:spPr>
          <a:xfrm>
            <a:off x="307974" y="662644"/>
            <a:ext cx="8302016" cy="1231994"/>
          </a:xfrm>
        </p:spPr>
        <p:txBody>
          <a:bodyPr/>
          <a:lstStyle/>
          <a:p>
            <a:pPr marL="0" indent="0">
              <a:buNone/>
            </a:pPr>
            <a:r>
              <a:rPr lang="en-US" dirty="0"/>
              <a:t>(a) Do these data provide convincing evidence of a positive, linear relationship between the duration of an Old Faithful eruption and the wait time until the next eruption in January-August 2019? Assume the conditions for inference are met.</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24</a:t>
            </a:fld>
            <a:endParaRPr lang="en-US"/>
          </a:p>
        </p:txBody>
      </p:sp>
      <p:sp>
        <p:nvSpPr>
          <p:cNvPr id="7" name="Rectangle 6"/>
          <p:cNvSpPr/>
          <p:nvPr/>
        </p:nvSpPr>
        <p:spPr>
          <a:xfrm>
            <a:off x="307974" y="1615433"/>
            <a:ext cx="6463963" cy="338554"/>
          </a:xfrm>
          <a:prstGeom prst="rect">
            <a:avLst/>
          </a:prstGeom>
        </p:spPr>
        <p:txBody>
          <a:bodyPr wrap="square">
            <a:spAutoFit/>
          </a:bodyPr>
          <a:lstStyle/>
          <a:p>
            <a:pPr marL="0" indent="0">
              <a:buNone/>
            </a:pPr>
            <a:r>
              <a:rPr lang="en-US" sz="1600" b="1" i="1" dirty="0"/>
              <a:t>t </a:t>
            </a:r>
            <a:r>
              <a:rPr lang="en-US" sz="1600" b="1" dirty="0"/>
              <a:t>test for slope; conditions are met</a:t>
            </a:r>
          </a:p>
        </p:txBody>
      </p:sp>
      <p:sp>
        <p:nvSpPr>
          <p:cNvPr id="12" name="TextBox 11"/>
          <p:cNvSpPr txBox="1"/>
          <p:nvPr/>
        </p:nvSpPr>
        <p:spPr>
          <a:xfrm>
            <a:off x="307974" y="1981381"/>
            <a:ext cx="7982061" cy="646331"/>
          </a:xfrm>
          <a:prstGeom prst="rect">
            <a:avLst/>
          </a:prstGeom>
          <a:noFill/>
        </p:spPr>
        <p:txBody>
          <a:bodyPr wrap="square" rtlCol="0">
            <a:spAutoFit/>
          </a:bodyPr>
          <a:lstStyle/>
          <a:p>
            <a:r>
              <a:rPr lang="en-US" b="1" i="1"/>
              <a:t>t</a:t>
            </a:r>
            <a:r>
              <a:rPr lang="en-US" b="1"/>
              <a:t> = 3.419</a:t>
            </a:r>
          </a:p>
          <a:p>
            <a:r>
              <a:rPr lang="en-US" b="1" i="1"/>
              <a:t>P</a:t>
            </a:r>
            <a:r>
              <a:rPr lang="en-US" b="1"/>
              <a:t>-value = 0.0005 using df = 80 – 2 = 78 </a:t>
            </a:r>
            <a:endParaRPr lang="en-US" b="1" i="1" dirty="0"/>
          </a:p>
        </p:txBody>
      </p:sp>
      <p:sp>
        <p:nvSpPr>
          <p:cNvPr id="6" name="Rectangle 5"/>
          <p:cNvSpPr/>
          <p:nvPr/>
        </p:nvSpPr>
        <p:spPr>
          <a:xfrm>
            <a:off x="307973" y="2660929"/>
            <a:ext cx="8133767" cy="1200329"/>
          </a:xfrm>
          <a:prstGeom prst="rect">
            <a:avLst/>
          </a:prstGeom>
        </p:spPr>
        <p:txBody>
          <a:bodyPr wrap="square">
            <a:spAutoFit/>
          </a:bodyPr>
          <a:lstStyle/>
          <a:p>
            <a:r>
              <a:rPr lang="en-US" b="1" dirty="0"/>
              <a:t>Yes. Because the </a:t>
            </a:r>
            <a:r>
              <a:rPr lang="en-US" b="1" i="1" dirty="0"/>
              <a:t>P</a:t>
            </a:r>
            <a:r>
              <a:rPr lang="en-US" b="1" dirty="0"/>
              <a:t>-value of 0.0005 &lt; </a:t>
            </a:r>
            <a:r>
              <a:rPr lang="el-GR" b="1" dirty="0"/>
              <a:t>α</a:t>
            </a:r>
            <a:r>
              <a:rPr lang="en-US" b="1" dirty="0"/>
              <a:t> = 0.05, we reject </a:t>
            </a:r>
            <a:r>
              <a:rPr lang="en-US" b="1" i="1" dirty="0"/>
              <a:t>H</a:t>
            </a:r>
            <a:r>
              <a:rPr lang="en-US" b="1" baseline="-25000" dirty="0"/>
              <a:t>0</a:t>
            </a:r>
            <a:r>
              <a:rPr lang="en-US" b="1" dirty="0"/>
              <a:t>. The data do provide convincing evidence of a positive, linear relationship between the duration of an Old Faithful eruption and the wait time until the next eruption in January-August 2019.</a:t>
            </a:r>
          </a:p>
        </p:txBody>
      </p:sp>
    </p:spTree>
    <p:extLst>
      <p:ext uri="{BB962C8B-B14F-4D97-AF65-F5344CB8AC3E}">
        <p14:creationId xmlns:p14="http://schemas.microsoft.com/office/powerpoint/2010/main" val="24977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III</a:t>
            </a:r>
          </a:p>
        </p:txBody>
      </p:sp>
      <p:sp>
        <p:nvSpPr>
          <p:cNvPr id="5" name="Content Placeholder 4"/>
          <p:cNvSpPr>
            <a:spLocks noGrp="1"/>
          </p:cNvSpPr>
          <p:nvPr>
            <p:ph idx="1"/>
          </p:nvPr>
        </p:nvSpPr>
        <p:spPr>
          <a:xfrm>
            <a:off x="307974" y="662644"/>
            <a:ext cx="8302016" cy="1231994"/>
          </a:xfrm>
        </p:spPr>
        <p:txBody>
          <a:bodyPr/>
          <a:lstStyle/>
          <a:p>
            <a:pPr marL="0" indent="0">
              <a:buNone/>
            </a:pPr>
            <a:r>
              <a:rPr lang="en-US" dirty="0"/>
              <a:t>(b) A 90% confidence interval for the slope of the population regression line for predicting wait time from duration of the previous Old Faithful eruption in January-August 2019 is 3.696 to 10.708. Explain why this interval is consistent with, but gives more information than, the significance test in part (a).</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25</a:t>
            </a:fld>
            <a:endParaRPr lang="en-US"/>
          </a:p>
        </p:txBody>
      </p:sp>
      <p:sp>
        <p:nvSpPr>
          <p:cNvPr id="12" name="TextBox 11"/>
          <p:cNvSpPr txBox="1"/>
          <p:nvPr/>
        </p:nvSpPr>
        <p:spPr>
          <a:xfrm>
            <a:off x="307974" y="1981381"/>
            <a:ext cx="7982061" cy="2308324"/>
          </a:xfrm>
          <a:prstGeom prst="rect">
            <a:avLst/>
          </a:prstGeom>
          <a:noFill/>
        </p:spPr>
        <p:txBody>
          <a:bodyPr wrap="square" rtlCol="0">
            <a:spAutoFit/>
          </a:bodyPr>
          <a:lstStyle/>
          <a:p>
            <a:r>
              <a:rPr lang="en-US" b="1" dirty="0"/>
              <a:t>The 90% confidence interval tells us that the believable values for the slope of the population regression line for predicting the wait time until the next eruption of Old Faithful from the duration of the previous eruption is between 3.696 and 10.708—all positive values. This is consistent with our decision in part (a) that there is convincing evidence that the slope of the population regression line is positive. But the interval provides more information: the set of positive slopes that are believable based on the sample data. </a:t>
            </a:r>
          </a:p>
        </p:txBody>
      </p:sp>
    </p:spTree>
    <p:extLst>
      <p:ext uri="{BB962C8B-B14F-4D97-AF65-F5344CB8AC3E}">
        <p14:creationId xmlns:p14="http://schemas.microsoft.com/office/powerpoint/2010/main" val="265362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26</a:t>
            </a:fld>
            <a:endParaRPr lang="en-US"/>
          </a:p>
        </p:txBody>
      </p:sp>
      <p:sp>
        <p:nvSpPr>
          <p:cNvPr id="3" name="TextBox 2"/>
          <p:cNvSpPr txBox="1"/>
          <p:nvPr/>
        </p:nvSpPr>
        <p:spPr>
          <a:xfrm>
            <a:off x="782728" y="1992157"/>
            <a:ext cx="7659014" cy="2246769"/>
          </a:xfrm>
          <a:prstGeom prst="rect">
            <a:avLst/>
          </a:prstGeom>
          <a:noFill/>
        </p:spPr>
        <p:txBody>
          <a:bodyPr wrap="square" rtlCol="0">
            <a:spAutoFit/>
          </a:bodyPr>
          <a:lstStyle/>
          <a:p>
            <a:pPr algn="ctr"/>
            <a:endParaRPr lang="en-US" sz="2800" b="1" dirty="0">
              <a:solidFill>
                <a:srgbClr val="C00000"/>
              </a:solidFill>
            </a:endParaRPr>
          </a:p>
          <a:p>
            <a:pPr algn="ctr"/>
            <a:r>
              <a:rPr lang="en-US" sz="2800" b="1" dirty="0">
                <a:solidFill>
                  <a:srgbClr val="C00000"/>
                </a:solidFill>
              </a:rPr>
              <a:t>Questions?</a:t>
            </a:r>
          </a:p>
          <a:p>
            <a:pPr algn="ctr"/>
            <a:endParaRPr lang="en-US" sz="2800" b="1" dirty="0">
              <a:solidFill>
                <a:srgbClr val="C00000"/>
              </a:solidFill>
            </a:endParaRPr>
          </a:p>
          <a:p>
            <a:r>
              <a:rPr lang="en-US" sz="2800" dirty="0">
                <a:solidFill>
                  <a:srgbClr val="C00000"/>
                </a:solidFill>
              </a:rPr>
              <a:t>Enter them in the chat and we’ll get to as many </a:t>
            </a:r>
          </a:p>
          <a:p>
            <a:r>
              <a:rPr lang="en-US" sz="2800" dirty="0">
                <a:solidFill>
                  <a:srgbClr val="C00000"/>
                </a:solidFill>
              </a:rPr>
              <a:t>as we can! </a:t>
            </a:r>
          </a:p>
        </p:txBody>
      </p:sp>
      <p:sp>
        <p:nvSpPr>
          <p:cNvPr id="4" name="TextBox 3"/>
          <p:cNvSpPr txBox="1"/>
          <p:nvPr/>
        </p:nvSpPr>
        <p:spPr>
          <a:xfrm>
            <a:off x="270662" y="607162"/>
            <a:ext cx="8505038" cy="954107"/>
          </a:xfrm>
          <a:prstGeom prst="rect">
            <a:avLst/>
          </a:prstGeom>
          <a:noFill/>
        </p:spPr>
        <p:txBody>
          <a:bodyPr wrap="square" rtlCol="0">
            <a:spAutoFit/>
          </a:bodyPr>
          <a:lstStyle/>
          <a:p>
            <a:pPr algn="ctr"/>
            <a:r>
              <a:rPr lang="en-US" sz="2800" b="1" dirty="0">
                <a:solidFill>
                  <a:srgbClr val="C00000"/>
                </a:solidFill>
              </a:rPr>
              <a:t>The handout and slides will be posted</a:t>
            </a:r>
          </a:p>
          <a:p>
            <a:pPr algn="ctr"/>
            <a:r>
              <a:rPr lang="en-US" sz="2800" b="1" dirty="0">
                <a:solidFill>
                  <a:srgbClr val="C00000"/>
                </a:solidFill>
              </a:rPr>
              <a:t>&lt;</a:t>
            </a:r>
            <a:r>
              <a:rPr lang="en-US" sz="2000" b="1" dirty="0">
                <a:solidFill>
                  <a:srgbClr val="C00000"/>
                </a:solidFill>
              </a:rPr>
              <a:t>https://education.ti.com/en/bulletinboard/statisticsofficehours</a:t>
            </a:r>
            <a:r>
              <a:rPr lang="en-US" sz="2800" b="1" dirty="0">
                <a:solidFill>
                  <a:srgbClr val="C00000"/>
                </a:solidFill>
              </a:rPr>
              <a:t>&gt;.</a:t>
            </a:r>
          </a:p>
        </p:txBody>
      </p:sp>
    </p:spTree>
    <p:extLst>
      <p:ext uri="{BB962C8B-B14F-4D97-AF65-F5344CB8AC3E}">
        <p14:creationId xmlns:p14="http://schemas.microsoft.com/office/powerpoint/2010/main" val="191830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a:t>
            </a:r>
          </a:p>
        </p:txBody>
      </p:sp>
      <p:sp>
        <p:nvSpPr>
          <p:cNvPr id="5" name="Content Placeholder 4"/>
          <p:cNvSpPr>
            <a:spLocks noGrp="1"/>
          </p:cNvSpPr>
          <p:nvPr>
            <p:ph idx="1"/>
          </p:nvPr>
        </p:nvSpPr>
        <p:spPr>
          <a:xfrm>
            <a:off x="231776" y="665684"/>
            <a:ext cx="8543924" cy="2018994"/>
          </a:xfrm>
        </p:spPr>
        <p:txBody>
          <a:bodyPr/>
          <a:lstStyle/>
          <a:p>
            <a:pPr marL="0" indent="0">
              <a:buNone/>
            </a:pPr>
            <a:r>
              <a:rPr lang="en-US" dirty="0"/>
              <a:t>Here are the data on the wait time until the next eruption (in minutes).</a:t>
            </a:r>
          </a:p>
          <a:p>
            <a:pPr marL="0" indent="0">
              <a:buNone/>
            </a:pPr>
            <a:endParaRPr lang="en-US" dirty="0"/>
          </a:p>
          <a:p>
            <a:pPr marL="0" indent="0">
              <a:buNone/>
            </a:pPr>
            <a:endParaRPr lang="en-US" dirty="0"/>
          </a:p>
          <a:p>
            <a:pPr marL="0" indent="0">
              <a:buNone/>
            </a:pPr>
            <a:endParaRPr lang="en-US" dirty="0"/>
          </a:p>
          <a:p>
            <a:pPr marL="0" indent="0">
              <a:spcBef>
                <a:spcPts val="0"/>
              </a:spcBef>
              <a:buNone/>
            </a:pPr>
            <a:r>
              <a:rPr lang="en-US" dirty="0"/>
              <a:t>(a) Construct and interpret a 90% confidence interval for the mean wait time in the corresponding population of Old Faithful eruptions.</a:t>
            </a:r>
          </a:p>
          <a:p>
            <a:pPr marL="0" indent="0">
              <a:spcBef>
                <a:spcPts val="0"/>
              </a:spcBef>
              <a:buNone/>
            </a:pPr>
            <a:endParaRPr lang="en-US" sz="600" b="1" dirty="0"/>
          </a:p>
          <a:p>
            <a:pPr marL="0" indent="0">
              <a:spcBef>
                <a:spcPts val="0"/>
              </a:spcBef>
              <a:buNone/>
            </a:pPr>
            <a:endParaRPr lang="en-US" b="1" i="1"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497468772"/>
              </p:ext>
            </p:extLst>
          </p:nvPr>
        </p:nvGraphicFramePr>
        <p:xfrm>
          <a:off x="668592" y="1058678"/>
          <a:ext cx="6200380" cy="953000"/>
        </p:xfrm>
        <a:graphic>
          <a:graphicData uri="http://schemas.openxmlformats.org/drawingml/2006/table">
            <a:tbl>
              <a:tblPr>
                <a:tableStyleId>{5C22544A-7EE6-4342-B048-85BDC9FD1C3A}</a:tableStyleId>
              </a:tblPr>
              <a:tblGrid>
                <a:gridCol w="310019">
                  <a:extLst>
                    <a:ext uri="{9D8B030D-6E8A-4147-A177-3AD203B41FA5}">
                      <a16:colId xmlns:a16="http://schemas.microsoft.com/office/drawing/2014/main" val="647293191"/>
                    </a:ext>
                  </a:extLst>
                </a:gridCol>
                <a:gridCol w="310019">
                  <a:extLst>
                    <a:ext uri="{9D8B030D-6E8A-4147-A177-3AD203B41FA5}">
                      <a16:colId xmlns:a16="http://schemas.microsoft.com/office/drawing/2014/main" val="562145959"/>
                    </a:ext>
                  </a:extLst>
                </a:gridCol>
                <a:gridCol w="310019">
                  <a:extLst>
                    <a:ext uri="{9D8B030D-6E8A-4147-A177-3AD203B41FA5}">
                      <a16:colId xmlns:a16="http://schemas.microsoft.com/office/drawing/2014/main" val="2813971969"/>
                    </a:ext>
                  </a:extLst>
                </a:gridCol>
                <a:gridCol w="310019">
                  <a:extLst>
                    <a:ext uri="{9D8B030D-6E8A-4147-A177-3AD203B41FA5}">
                      <a16:colId xmlns:a16="http://schemas.microsoft.com/office/drawing/2014/main" val="1279592354"/>
                    </a:ext>
                  </a:extLst>
                </a:gridCol>
                <a:gridCol w="310019">
                  <a:extLst>
                    <a:ext uri="{9D8B030D-6E8A-4147-A177-3AD203B41FA5}">
                      <a16:colId xmlns:a16="http://schemas.microsoft.com/office/drawing/2014/main" val="2801465645"/>
                    </a:ext>
                  </a:extLst>
                </a:gridCol>
                <a:gridCol w="310019">
                  <a:extLst>
                    <a:ext uri="{9D8B030D-6E8A-4147-A177-3AD203B41FA5}">
                      <a16:colId xmlns:a16="http://schemas.microsoft.com/office/drawing/2014/main" val="3666574677"/>
                    </a:ext>
                  </a:extLst>
                </a:gridCol>
                <a:gridCol w="310019">
                  <a:extLst>
                    <a:ext uri="{9D8B030D-6E8A-4147-A177-3AD203B41FA5}">
                      <a16:colId xmlns:a16="http://schemas.microsoft.com/office/drawing/2014/main" val="3386989980"/>
                    </a:ext>
                  </a:extLst>
                </a:gridCol>
                <a:gridCol w="310019">
                  <a:extLst>
                    <a:ext uri="{9D8B030D-6E8A-4147-A177-3AD203B41FA5}">
                      <a16:colId xmlns:a16="http://schemas.microsoft.com/office/drawing/2014/main" val="4235608172"/>
                    </a:ext>
                  </a:extLst>
                </a:gridCol>
                <a:gridCol w="310019">
                  <a:extLst>
                    <a:ext uri="{9D8B030D-6E8A-4147-A177-3AD203B41FA5}">
                      <a16:colId xmlns:a16="http://schemas.microsoft.com/office/drawing/2014/main" val="1908510706"/>
                    </a:ext>
                  </a:extLst>
                </a:gridCol>
                <a:gridCol w="310019">
                  <a:extLst>
                    <a:ext uri="{9D8B030D-6E8A-4147-A177-3AD203B41FA5}">
                      <a16:colId xmlns:a16="http://schemas.microsoft.com/office/drawing/2014/main" val="3325011542"/>
                    </a:ext>
                  </a:extLst>
                </a:gridCol>
                <a:gridCol w="310019">
                  <a:extLst>
                    <a:ext uri="{9D8B030D-6E8A-4147-A177-3AD203B41FA5}">
                      <a16:colId xmlns:a16="http://schemas.microsoft.com/office/drawing/2014/main" val="386305781"/>
                    </a:ext>
                  </a:extLst>
                </a:gridCol>
                <a:gridCol w="310019">
                  <a:extLst>
                    <a:ext uri="{9D8B030D-6E8A-4147-A177-3AD203B41FA5}">
                      <a16:colId xmlns:a16="http://schemas.microsoft.com/office/drawing/2014/main" val="3734023841"/>
                    </a:ext>
                  </a:extLst>
                </a:gridCol>
                <a:gridCol w="310019">
                  <a:extLst>
                    <a:ext uri="{9D8B030D-6E8A-4147-A177-3AD203B41FA5}">
                      <a16:colId xmlns:a16="http://schemas.microsoft.com/office/drawing/2014/main" val="2762179807"/>
                    </a:ext>
                  </a:extLst>
                </a:gridCol>
                <a:gridCol w="310019">
                  <a:extLst>
                    <a:ext uri="{9D8B030D-6E8A-4147-A177-3AD203B41FA5}">
                      <a16:colId xmlns:a16="http://schemas.microsoft.com/office/drawing/2014/main" val="1050223985"/>
                    </a:ext>
                  </a:extLst>
                </a:gridCol>
                <a:gridCol w="310019">
                  <a:extLst>
                    <a:ext uri="{9D8B030D-6E8A-4147-A177-3AD203B41FA5}">
                      <a16:colId xmlns:a16="http://schemas.microsoft.com/office/drawing/2014/main" val="3271088408"/>
                    </a:ext>
                  </a:extLst>
                </a:gridCol>
                <a:gridCol w="310019">
                  <a:extLst>
                    <a:ext uri="{9D8B030D-6E8A-4147-A177-3AD203B41FA5}">
                      <a16:colId xmlns:a16="http://schemas.microsoft.com/office/drawing/2014/main" val="249937100"/>
                    </a:ext>
                  </a:extLst>
                </a:gridCol>
                <a:gridCol w="310019">
                  <a:extLst>
                    <a:ext uri="{9D8B030D-6E8A-4147-A177-3AD203B41FA5}">
                      <a16:colId xmlns:a16="http://schemas.microsoft.com/office/drawing/2014/main" val="1475474372"/>
                    </a:ext>
                  </a:extLst>
                </a:gridCol>
                <a:gridCol w="310019">
                  <a:extLst>
                    <a:ext uri="{9D8B030D-6E8A-4147-A177-3AD203B41FA5}">
                      <a16:colId xmlns:a16="http://schemas.microsoft.com/office/drawing/2014/main" val="3205606182"/>
                    </a:ext>
                  </a:extLst>
                </a:gridCol>
                <a:gridCol w="310019">
                  <a:extLst>
                    <a:ext uri="{9D8B030D-6E8A-4147-A177-3AD203B41FA5}">
                      <a16:colId xmlns:a16="http://schemas.microsoft.com/office/drawing/2014/main" val="4154513312"/>
                    </a:ext>
                  </a:extLst>
                </a:gridCol>
                <a:gridCol w="310019">
                  <a:extLst>
                    <a:ext uri="{9D8B030D-6E8A-4147-A177-3AD203B41FA5}">
                      <a16:colId xmlns:a16="http://schemas.microsoft.com/office/drawing/2014/main" val="3747969197"/>
                    </a:ext>
                  </a:extLst>
                </a:gridCol>
              </a:tblGrid>
              <a:tr h="238250">
                <a:tc>
                  <a:txBody>
                    <a:bodyPr/>
                    <a:lstStyle/>
                    <a:p>
                      <a:pPr marL="0" marR="0" algn="ctr" fontAlgn="b">
                        <a:lnSpc>
                          <a:spcPct val="107000"/>
                        </a:lnSpc>
                        <a:spcBef>
                          <a:spcPts val="0"/>
                        </a:spcBef>
                        <a:spcAft>
                          <a:spcPts val="0"/>
                        </a:spcAft>
                      </a:pPr>
                      <a:r>
                        <a:rPr lang="en-US" sz="1400">
                          <a:effectLst/>
                        </a:rPr>
                        <a:t> </a:t>
                      </a: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94</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dirty="0">
                          <a:effectLst/>
                        </a:rPr>
                        <a:t>96</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94</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dirty="0">
                          <a:effectLst/>
                        </a:rPr>
                        <a:t>95</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n-lt"/>
                          <a:ea typeface="Calibri" panose="020F0502020204030204" pitchFamily="34" charset="0"/>
                        </a:rPr>
                        <a:t>93</a:t>
                      </a:r>
                    </a:p>
                  </a:txBody>
                  <a:tcPr marL="4445" marR="4445" marT="4445" marB="0" anchor="b"/>
                </a:tc>
                <a:extLst>
                  <a:ext uri="{0D108BD9-81ED-4DB2-BD59-A6C34878D82A}">
                    <a16:rowId xmlns:a16="http://schemas.microsoft.com/office/drawing/2014/main" val="4134118862"/>
                  </a:ext>
                </a:extLst>
              </a:tr>
              <a:tr h="238250">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j-lt"/>
                          <a:ea typeface="Calibri" panose="020F0502020204030204" pitchFamily="34" charset="0"/>
                        </a:rPr>
                        <a:t>95</a:t>
                      </a:r>
                    </a:p>
                  </a:txBody>
                  <a:tcPr marL="4445" marR="4445" marT="4445" marB="0" anchor="b"/>
                </a:tc>
                <a:extLst>
                  <a:ext uri="{0D108BD9-81ED-4DB2-BD59-A6C34878D82A}">
                    <a16:rowId xmlns:a16="http://schemas.microsoft.com/office/drawing/2014/main" val="1155817228"/>
                  </a:ext>
                </a:extLst>
              </a:tr>
              <a:tr h="238250">
                <a:tc>
                  <a:txBody>
                    <a:bodyPr/>
                    <a:lstStyle/>
                    <a:p>
                      <a:pPr marL="0" marR="0" algn="ctr" fontAlgn="b">
                        <a:lnSpc>
                          <a:spcPct val="107000"/>
                        </a:lnSpc>
                        <a:spcBef>
                          <a:spcPts val="0"/>
                        </a:spcBef>
                        <a:spcAft>
                          <a:spcPts val="0"/>
                        </a:spcAft>
                      </a:pPr>
                      <a:r>
                        <a:rPr lang="en-US" sz="1400" kern="1200" dirty="0">
                          <a:effectLst/>
                        </a:rPr>
                        <a:t>96</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j-lt"/>
                          <a:ea typeface="Calibri" panose="020F0502020204030204" pitchFamily="34" charset="0"/>
                        </a:rPr>
                        <a:t>95</a:t>
                      </a:r>
                    </a:p>
                  </a:txBody>
                  <a:tcPr marL="4445" marR="4445" marT="4445" marB="0" anchor="b"/>
                </a:tc>
                <a:extLst>
                  <a:ext uri="{0D108BD9-81ED-4DB2-BD59-A6C34878D82A}">
                    <a16:rowId xmlns:a16="http://schemas.microsoft.com/office/drawing/2014/main" val="4100398267"/>
                  </a:ext>
                </a:extLst>
              </a:tr>
              <a:tr h="238250">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dirty="0">
                          <a:effectLst/>
                        </a:rPr>
                        <a:t>91</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j-lt"/>
                          <a:ea typeface="Calibri" panose="020F0502020204030204" pitchFamily="34" charset="0"/>
                        </a:rPr>
                        <a:t>87</a:t>
                      </a:r>
                    </a:p>
                  </a:txBody>
                  <a:tcPr marL="4445" marR="4445" marT="4445" marB="0" anchor="b"/>
                </a:tc>
                <a:extLst>
                  <a:ext uri="{0D108BD9-81ED-4DB2-BD59-A6C34878D82A}">
                    <a16:rowId xmlns:a16="http://schemas.microsoft.com/office/drawing/2014/main" val="838617435"/>
                  </a:ext>
                </a:extLst>
              </a:tr>
            </a:tbl>
          </a:graphicData>
        </a:graphic>
      </p:graphicFrame>
    </p:spTree>
    <p:extLst>
      <p:ext uri="{BB962C8B-B14F-4D97-AF65-F5344CB8AC3E}">
        <p14:creationId xmlns:p14="http://schemas.microsoft.com/office/powerpoint/2010/main" val="23664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data from Excel into the TI-84 Plus CE and </a:t>
            </a:r>
            <a:r>
              <a:rPr lang="en-US" dirty="0" err="1"/>
              <a:t>Smartview</a:t>
            </a:r>
            <a:r>
              <a:rPr lang="en-US" dirty="0"/>
              <a:t>?</a:t>
            </a:r>
          </a:p>
        </p:txBody>
      </p:sp>
      <p:sp>
        <p:nvSpPr>
          <p:cNvPr id="3" name="Content Placeholder 2"/>
          <p:cNvSpPr>
            <a:spLocks noGrp="1"/>
          </p:cNvSpPr>
          <p:nvPr>
            <p:ph idx="1"/>
          </p:nvPr>
        </p:nvSpPr>
        <p:spPr/>
        <p:txBody>
          <a:bodyPr/>
          <a:lstStyle/>
          <a:p>
            <a:r>
              <a:rPr lang="en-US" dirty="0"/>
              <a:t>.csv file with no titles, numeric data</a:t>
            </a:r>
          </a:p>
          <a:p>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4191" b="39483"/>
          <a:stretch/>
        </p:blipFill>
        <p:spPr bwMode="auto">
          <a:xfrm>
            <a:off x="4499993" y="1065754"/>
            <a:ext cx="4467974" cy="332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100DF648-DBFE-4062-A142-5995B9F110F5}"/>
              </a:ext>
            </a:extLst>
          </p:cNvPr>
          <p:cNvPicPr>
            <a:picLocks noChangeAspect="1"/>
          </p:cNvPicPr>
          <p:nvPr/>
        </p:nvPicPr>
        <p:blipFill>
          <a:blip r:embed="rId3"/>
          <a:stretch>
            <a:fillRect/>
          </a:stretch>
        </p:blipFill>
        <p:spPr>
          <a:xfrm>
            <a:off x="333378" y="1254039"/>
            <a:ext cx="3918454" cy="2635421"/>
          </a:xfrm>
          <a:prstGeom prst="rect">
            <a:avLst/>
          </a:prstGeom>
        </p:spPr>
      </p:pic>
    </p:spTree>
    <p:extLst>
      <p:ext uri="{BB962C8B-B14F-4D97-AF65-F5344CB8AC3E}">
        <p14:creationId xmlns:p14="http://schemas.microsoft.com/office/powerpoint/2010/main" val="2005559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data from Excel into the TI-84 Plus CE and </a:t>
            </a:r>
            <a:r>
              <a:rPr lang="en-US" dirty="0" err="1"/>
              <a:t>Smartview</a:t>
            </a:r>
            <a:r>
              <a:rPr lang="en-US" dirty="0"/>
              <a:t>?</a:t>
            </a:r>
          </a:p>
        </p:txBody>
      </p:sp>
      <p:sp>
        <p:nvSpPr>
          <p:cNvPr id="3" name="Content Placeholder 2"/>
          <p:cNvSpPr>
            <a:spLocks noGrp="1"/>
          </p:cNvSpPr>
          <p:nvPr>
            <p:ph idx="1"/>
          </p:nvPr>
        </p:nvSpPr>
        <p:spPr/>
        <p:txBody>
          <a:bodyPr/>
          <a:lstStyle/>
          <a:p>
            <a:r>
              <a:rPr lang="en-US" dirty="0"/>
              <a:t>Up to 6 lists, can use named lists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7" name="Picture 6">
            <a:extLst>
              <a:ext uri="{FF2B5EF4-FFF2-40B4-BE49-F238E27FC236}">
                <a16:creationId xmlns:a16="http://schemas.microsoft.com/office/drawing/2014/main" id="{76411EF2-C81D-43CF-829C-1362D44D4B75}"/>
              </a:ext>
            </a:extLst>
          </p:cNvPr>
          <p:cNvPicPr>
            <a:picLocks noChangeAspect="1"/>
          </p:cNvPicPr>
          <p:nvPr/>
        </p:nvPicPr>
        <p:blipFill>
          <a:blip r:embed="rId2"/>
          <a:stretch>
            <a:fillRect/>
          </a:stretch>
        </p:blipFill>
        <p:spPr>
          <a:xfrm>
            <a:off x="721116" y="1278244"/>
            <a:ext cx="3153126" cy="2811093"/>
          </a:xfrm>
          <a:prstGeom prst="rect">
            <a:avLst/>
          </a:prstGeom>
        </p:spPr>
      </p:pic>
      <p:pic>
        <p:nvPicPr>
          <p:cNvPr id="8" name="Picture 7">
            <a:extLst>
              <a:ext uri="{FF2B5EF4-FFF2-40B4-BE49-F238E27FC236}">
                <a16:creationId xmlns:a16="http://schemas.microsoft.com/office/drawing/2014/main" id="{8474875E-A83F-49B2-AAF7-AA1A46D3D787}"/>
              </a:ext>
            </a:extLst>
          </p:cNvPr>
          <p:cNvPicPr>
            <a:picLocks noChangeAspect="1"/>
          </p:cNvPicPr>
          <p:nvPr/>
        </p:nvPicPr>
        <p:blipFill>
          <a:blip r:embed="rId3"/>
          <a:stretch>
            <a:fillRect/>
          </a:stretch>
        </p:blipFill>
        <p:spPr>
          <a:xfrm>
            <a:off x="4460875" y="1278243"/>
            <a:ext cx="3160056" cy="2811093"/>
          </a:xfrm>
          <a:prstGeom prst="rect">
            <a:avLst/>
          </a:prstGeom>
        </p:spPr>
      </p:pic>
    </p:spTree>
    <p:extLst>
      <p:ext uri="{BB962C8B-B14F-4D97-AF65-F5344CB8AC3E}">
        <p14:creationId xmlns:p14="http://schemas.microsoft.com/office/powerpoint/2010/main" val="150527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data from Excel into the TI-84 Plus CE and </a:t>
            </a:r>
            <a:r>
              <a:rPr lang="en-US" dirty="0" err="1"/>
              <a:t>Smartview</a:t>
            </a:r>
            <a:r>
              <a:rPr lang="en-US" dirty="0"/>
              <a:t>?</a:t>
            </a:r>
          </a:p>
        </p:txBody>
      </p:sp>
      <p:sp>
        <p:nvSpPr>
          <p:cNvPr id="3" name="Content Placeholder 2"/>
          <p:cNvSpPr>
            <a:spLocks noGrp="1"/>
          </p:cNvSpPr>
          <p:nvPr>
            <p:ph idx="1"/>
          </p:nvPr>
        </p:nvSpPr>
        <p:spPr/>
        <p:txBody>
          <a:bodyPr/>
          <a:lstStyle/>
          <a:p>
            <a:r>
              <a:rPr lang="en-US" dirty="0"/>
              <a:t>Once the data are on the calculator, you can send back to the computer and load to </a:t>
            </a:r>
            <a:r>
              <a:rPr lang="en-US" dirty="0" err="1"/>
              <a:t>Smartview</a:t>
            </a: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2961" b="34782"/>
          <a:stretch/>
        </p:blipFill>
        <p:spPr bwMode="auto">
          <a:xfrm>
            <a:off x="3691735" y="2033308"/>
            <a:ext cx="2651618" cy="2504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3E80134F-3C5D-44D6-96A6-7F387E1E1956}"/>
              </a:ext>
            </a:extLst>
          </p:cNvPr>
          <p:cNvPicPr>
            <a:picLocks noChangeAspect="1"/>
          </p:cNvPicPr>
          <p:nvPr/>
        </p:nvPicPr>
        <p:blipFill>
          <a:blip r:embed="rId3"/>
          <a:stretch>
            <a:fillRect/>
          </a:stretch>
        </p:blipFill>
        <p:spPr>
          <a:xfrm>
            <a:off x="638634" y="1593738"/>
            <a:ext cx="3053101" cy="2415906"/>
          </a:xfrm>
          <a:prstGeom prst="rect">
            <a:avLst/>
          </a:prstGeom>
        </p:spPr>
      </p:pic>
      <p:pic>
        <p:nvPicPr>
          <p:cNvPr id="8" name="Picture 7">
            <a:extLst>
              <a:ext uri="{FF2B5EF4-FFF2-40B4-BE49-F238E27FC236}">
                <a16:creationId xmlns:a16="http://schemas.microsoft.com/office/drawing/2014/main" id="{441ADB6F-6A9C-46EE-9FE8-C8F8AD5FFD04}"/>
              </a:ext>
            </a:extLst>
          </p:cNvPr>
          <p:cNvPicPr>
            <a:picLocks noChangeAspect="1"/>
          </p:cNvPicPr>
          <p:nvPr/>
        </p:nvPicPr>
        <p:blipFill>
          <a:blip r:embed="rId4"/>
          <a:stretch>
            <a:fillRect/>
          </a:stretch>
        </p:blipFill>
        <p:spPr>
          <a:xfrm>
            <a:off x="6343353" y="2276348"/>
            <a:ext cx="2000631" cy="2415906"/>
          </a:xfrm>
          <a:prstGeom prst="rect">
            <a:avLst/>
          </a:prstGeom>
        </p:spPr>
      </p:pic>
    </p:spTree>
    <p:extLst>
      <p:ext uri="{BB962C8B-B14F-4D97-AF65-F5344CB8AC3E}">
        <p14:creationId xmlns:p14="http://schemas.microsoft.com/office/powerpoint/2010/main" val="299780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data from Excel into the TI-</a:t>
            </a:r>
            <a:r>
              <a:rPr lang="en-US" dirty="0" err="1"/>
              <a:t>Nspire</a:t>
            </a:r>
            <a:r>
              <a:rPr lang="en-US" dirty="0"/>
              <a:t>?</a:t>
            </a:r>
          </a:p>
        </p:txBody>
      </p:sp>
      <p:sp>
        <p:nvSpPr>
          <p:cNvPr id="3" name="Content Placeholder 2"/>
          <p:cNvSpPr>
            <a:spLocks noGrp="1"/>
          </p:cNvSpPr>
          <p:nvPr>
            <p:ph idx="1"/>
          </p:nvPr>
        </p:nvSpPr>
        <p:spPr/>
        <p:txBody>
          <a:bodyPr/>
          <a:lstStyle/>
          <a:p>
            <a:r>
              <a:rPr lang="en-US" dirty="0"/>
              <a:t>Highlight the data in the .csv file, copy the data and paste it into the cells on a lists and spreadsheet page. </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7383" y="1480248"/>
            <a:ext cx="4990561" cy="279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DD63044-0F37-4E14-99BD-6EA6D10009B5}"/>
              </a:ext>
            </a:extLst>
          </p:cNvPr>
          <p:cNvPicPr>
            <a:picLocks noChangeAspect="1"/>
          </p:cNvPicPr>
          <p:nvPr/>
        </p:nvPicPr>
        <p:blipFill rotWithShape="1">
          <a:blip r:embed="rId3"/>
          <a:srcRect b="17762"/>
          <a:stretch/>
        </p:blipFill>
        <p:spPr>
          <a:xfrm>
            <a:off x="642624" y="1480248"/>
            <a:ext cx="1509228" cy="2876895"/>
          </a:xfrm>
          <a:prstGeom prst="rect">
            <a:avLst/>
          </a:prstGeom>
        </p:spPr>
      </p:pic>
    </p:spTree>
    <p:extLst>
      <p:ext uri="{BB962C8B-B14F-4D97-AF65-F5344CB8AC3E}">
        <p14:creationId xmlns:p14="http://schemas.microsoft.com/office/powerpoint/2010/main" val="206263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data from Excel into the TI-</a:t>
            </a:r>
            <a:r>
              <a:rPr lang="en-US" dirty="0" err="1"/>
              <a:t>Nspire</a:t>
            </a:r>
            <a:r>
              <a:rPr lang="en-US" dirty="0"/>
              <a:t>?</a:t>
            </a:r>
          </a:p>
        </p:txBody>
      </p:sp>
      <p:sp>
        <p:nvSpPr>
          <p:cNvPr id="3" name="Content Placeholder 2"/>
          <p:cNvSpPr>
            <a:spLocks noGrp="1"/>
          </p:cNvSpPr>
          <p:nvPr>
            <p:ph idx="1"/>
          </p:nvPr>
        </p:nvSpPr>
        <p:spPr/>
        <p:txBody>
          <a:bodyPr/>
          <a:lstStyle/>
          <a:p>
            <a:r>
              <a:rPr lang="en-US" dirty="0"/>
              <a:t>Name the lists after pasting in the data. </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A8F337C3-C062-4361-8F3D-9E3F2F5F816F}"/>
              </a:ext>
            </a:extLst>
          </p:cNvPr>
          <p:cNvPicPr>
            <a:picLocks noChangeAspect="1"/>
          </p:cNvPicPr>
          <p:nvPr/>
        </p:nvPicPr>
        <p:blipFill>
          <a:blip r:embed="rId2"/>
          <a:stretch>
            <a:fillRect/>
          </a:stretch>
        </p:blipFill>
        <p:spPr>
          <a:xfrm>
            <a:off x="2483308" y="1286730"/>
            <a:ext cx="4167863" cy="3128535"/>
          </a:xfrm>
          <a:prstGeom prst="rect">
            <a:avLst/>
          </a:prstGeom>
        </p:spPr>
      </p:pic>
    </p:spTree>
    <p:extLst>
      <p:ext uri="{BB962C8B-B14F-4D97-AF65-F5344CB8AC3E}">
        <p14:creationId xmlns:p14="http://schemas.microsoft.com/office/powerpoint/2010/main" val="1768118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Old Faithful finale, Part I</a:t>
            </a:r>
          </a:p>
        </p:txBody>
      </p:sp>
      <p:sp>
        <p:nvSpPr>
          <p:cNvPr id="5" name="Content Placeholder 4"/>
          <p:cNvSpPr>
            <a:spLocks noGrp="1"/>
          </p:cNvSpPr>
          <p:nvPr>
            <p:ph idx="1"/>
          </p:nvPr>
        </p:nvSpPr>
        <p:spPr>
          <a:xfrm>
            <a:off x="231776" y="665684"/>
            <a:ext cx="8543924" cy="2018994"/>
          </a:xfrm>
        </p:spPr>
        <p:txBody>
          <a:bodyPr/>
          <a:lstStyle/>
          <a:p>
            <a:pPr marL="0" indent="0">
              <a:buNone/>
            </a:pPr>
            <a:r>
              <a:rPr lang="en-US" dirty="0"/>
              <a:t>Here are the data on the wait time until the next eruption (in minutes).</a:t>
            </a:r>
          </a:p>
          <a:p>
            <a:pPr marL="0" indent="0">
              <a:buNone/>
            </a:pPr>
            <a:endParaRPr lang="en-US" dirty="0"/>
          </a:p>
          <a:p>
            <a:pPr marL="0" indent="0">
              <a:buNone/>
            </a:pPr>
            <a:endParaRPr lang="en-US" dirty="0"/>
          </a:p>
          <a:p>
            <a:pPr marL="0" indent="0">
              <a:buNone/>
            </a:pPr>
            <a:endParaRPr lang="en-US" dirty="0"/>
          </a:p>
          <a:p>
            <a:pPr marL="0" indent="0">
              <a:spcBef>
                <a:spcPts val="0"/>
              </a:spcBef>
              <a:buNone/>
            </a:pPr>
            <a:r>
              <a:rPr lang="en-US" dirty="0"/>
              <a:t>(a) Construct and interpret a 90% confidence interval for the mean wait time in the corresponding population of Old Faithful eruptions.</a:t>
            </a:r>
          </a:p>
          <a:p>
            <a:pPr marL="0" indent="0">
              <a:spcBef>
                <a:spcPts val="0"/>
              </a:spcBef>
              <a:buNone/>
            </a:pPr>
            <a:endParaRPr lang="en-US" sz="600" b="1" dirty="0"/>
          </a:p>
          <a:p>
            <a:pPr marL="0" indent="0">
              <a:spcBef>
                <a:spcPts val="0"/>
              </a:spcBef>
              <a:buNone/>
            </a:pPr>
            <a:endParaRPr lang="en-US" b="1" i="1"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9</a:t>
            </a:fld>
            <a:endParaRPr lang="en-US"/>
          </a:p>
        </p:txBody>
      </p:sp>
      <p:graphicFrame>
        <p:nvGraphicFramePr>
          <p:cNvPr id="3" name="Table 2"/>
          <p:cNvGraphicFramePr>
            <a:graphicFrameLocks noGrp="1"/>
          </p:cNvGraphicFramePr>
          <p:nvPr>
            <p:extLst/>
          </p:nvPr>
        </p:nvGraphicFramePr>
        <p:xfrm>
          <a:off x="668592" y="1058678"/>
          <a:ext cx="6200380" cy="953000"/>
        </p:xfrm>
        <a:graphic>
          <a:graphicData uri="http://schemas.openxmlformats.org/drawingml/2006/table">
            <a:tbl>
              <a:tblPr>
                <a:tableStyleId>{5C22544A-7EE6-4342-B048-85BDC9FD1C3A}</a:tableStyleId>
              </a:tblPr>
              <a:tblGrid>
                <a:gridCol w="310019">
                  <a:extLst>
                    <a:ext uri="{9D8B030D-6E8A-4147-A177-3AD203B41FA5}">
                      <a16:colId xmlns:a16="http://schemas.microsoft.com/office/drawing/2014/main" val="647293191"/>
                    </a:ext>
                  </a:extLst>
                </a:gridCol>
                <a:gridCol w="310019">
                  <a:extLst>
                    <a:ext uri="{9D8B030D-6E8A-4147-A177-3AD203B41FA5}">
                      <a16:colId xmlns:a16="http://schemas.microsoft.com/office/drawing/2014/main" val="562145959"/>
                    </a:ext>
                  </a:extLst>
                </a:gridCol>
                <a:gridCol w="310019">
                  <a:extLst>
                    <a:ext uri="{9D8B030D-6E8A-4147-A177-3AD203B41FA5}">
                      <a16:colId xmlns:a16="http://schemas.microsoft.com/office/drawing/2014/main" val="2813971969"/>
                    </a:ext>
                  </a:extLst>
                </a:gridCol>
                <a:gridCol w="310019">
                  <a:extLst>
                    <a:ext uri="{9D8B030D-6E8A-4147-A177-3AD203B41FA5}">
                      <a16:colId xmlns:a16="http://schemas.microsoft.com/office/drawing/2014/main" val="1279592354"/>
                    </a:ext>
                  </a:extLst>
                </a:gridCol>
                <a:gridCol w="310019">
                  <a:extLst>
                    <a:ext uri="{9D8B030D-6E8A-4147-A177-3AD203B41FA5}">
                      <a16:colId xmlns:a16="http://schemas.microsoft.com/office/drawing/2014/main" val="2801465645"/>
                    </a:ext>
                  </a:extLst>
                </a:gridCol>
                <a:gridCol w="310019">
                  <a:extLst>
                    <a:ext uri="{9D8B030D-6E8A-4147-A177-3AD203B41FA5}">
                      <a16:colId xmlns:a16="http://schemas.microsoft.com/office/drawing/2014/main" val="3666574677"/>
                    </a:ext>
                  </a:extLst>
                </a:gridCol>
                <a:gridCol w="310019">
                  <a:extLst>
                    <a:ext uri="{9D8B030D-6E8A-4147-A177-3AD203B41FA5}">
                      <a16:colId xmlns:a16="http://schemas.microsoft.com/office/drawing/2014/main" val="3386989980"/>
                    </a:ext>
                  </a:extLst>
                </a:gridCol>
                <a:gridCol w="310019">
                  <a:extLst>
                    <a:ext uri="{9D8B030D-6E8A-4147-A177-3AD203B41FA5}">
                      <a16:colId xmlns:a16="http://schemas.microsoft.com/office/drawing/2014/main" val="4235608172"/>
                    </a:ext>
                  </a:extLst>
                </a:gridCol>
                <a:gridCol w="310019">
                  <a:extLst>
                    <a:ext uri="{9D8B030D-6E8A-4147-A177-3AD203B41FA5}">
                      <a16:colId xmlns:a16="http://schemas.microsoft.com/office/drawing/2014/main" val="1908510706"/>
                    </a:ext>
                  </a:extLst>
                </a:gridCol>
                <a:gridCol w="310019">
                  <a:extLst>
                    <a:ext uri="{9D8B030D-6E8A-4147-A177-3AD203B41FA5}">
                      <a16:colId xmlns:a16="http://schemas.microsoft.com/office/drawing/2014/main" val="3325011542"/>
                    </a:ext>
                  </a:extLst>
                </a:gridCol>
                <a:gridCol w="310019">
                  <a:extLst>
                    <a:ext uri="{9D8B030D-6E8A-4147-A177-3AD203B41FA5}">
                      <a16:colId xmlns:a16="http://schemas.microsoft.com/office/drawing/2014/main" val="386305781"/>
                    </a:ext>
                  </a:extLst>
                </a:gridCol>
                <a:gridCol w="310019">
                  <a:extLst>
                    <a:ext uri="{9D8B030D-6E8A-4147-A177-3AD203B41FA5}">
                      <a16:colId xmlns:a16="http://schemas.microsoft.com/office/drawing/2014/main" val="3734023841"/>
                    </a:ext>
                  </a:extLst>
                </a:gridCol>
                <a:gridCol w="310019">
                  <a:extLst>
                    <a:ext uri="{9D8B030D-6E8A-4147-A177-3AD203B41FA5}">
                      <a16:colId xmlns:a16="http://schemas.microsoft.com/office/drawing/2014/main" val="2762179807"/>
                    </a:ext>
                  </a:extLst>
                </a:gridCol>
                <a:gridCol w="310019">
                  <a:extLst>
                    <a:ext uri="{9D8B030D-6E8A-4147-A177-3AD203B41FA5}">
                      <a16:colId xmlns:a16="http://schemas.microsoft.com/office/drawing/2014/main" val="1050223985"/>
                    </a:ext>
                  </a:extLst>
                </a:gridCol>
                <a:gridCol w="310019">
                  <a:extLst>
                    <a:ext uri="{9D8B030D-6E8A-4147-A177-3AD203B41FA5}">
                      <a16:colId xmlns:a16="http://schemas.microsoft.com/office/drawing/2014/main" val="3271088408"/>
                    </a:ext>
                  </a:extLst>
                </a:gridCol>
                <a:gridCol w="310019">
                  <a:extLst>
                    <a:ext uri="{9D8B030D-6E8A-4147-A177-3AD203B41FA5}">
                      <a16:colId xmlns:a16="http://schemas.microsoft.com/office/drawing/2014/main" val="249937100"/>
                    </a:ext>
                  </a:extLst>
                </a:gridCol>
                <a:gridCol w="310019">
                  <a:extLst>
                    <a:ext uri="{9D8B030D-6E8A-4147-A177-3AD203B41FA5}">
                      <a16:colId xmlns:a16="http://schemas.microsoft.com/office/drawing/2014/main" val="1475474372"/>
                    </a:ext>
                  </a:extLst>
                </a:gridCol>
                <a:gridCol w="310019">
                  <a:extLst>
                    <a:ext uri="{9D8B030D-6E8A-4147-A177-3AD203B41FA5}">
                      <a16:colId xmlns:a16="http://schemas.microsoft.com/office/drawing/2014/main" val="3205606182"/>
                    </a:ext>
                  </a:extLst>
                </a:gridCol>
                <a:gridCol w="310019">
                  <a:extLst>
                    <a:ext uri="{9D8B030D-6E8A-4147-A177-3AD203B41FA5}">
                      <a16:colId xmlns:a16="http://schemas.microsoft.com/office/drawing/2014/main" val="4154513312"/>
                    </a:ext>
                  </a:extLst>
                </a:gridCol>
                <a:gridCol w="310019">
                  <a:extLst>
                    <a:ext uri="{9D8B030D-6E8A-4147-A177-3AD203B41FA5}">
                      <a16:colId xmlns:a16="http://schemas.microsoft.com/office/drawing/2014/main" val="3747969197"/>
                    </a:ext>
                  </a:extLst>
                </a:gridCol>
              </a:tblGrid>
              <a:tr h="238250">
                <a:tc>
                  <a:txBody>
                    <a:bodyPr/>
                    <a:lstStyle/>
                    <a:p>
                      <a:pPr marL="0" marR="0" algn="ctr" fontAlgn="b">
                        <a:lnSpc>
                          <a:spcPct val="107000"/>
                        </a:lnSpc>
                        <a:spcBef>
                          <a:spcPts val="0"/>
                        </a:spcBef>
                        <a:spcAft>
                          <a:spcPts val="0"/>
                        </a:spcAft>
                      </a:pPr>
                      <a:r>
                        <a:rPr lang="en-US" sz="1400">
                          <a:effectLst/>
                        </a:rPr>
                        <a:t> </a:t>
                      </a: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94</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dirty="0">
                          <a:effectLst/>
                        </a:rPr>
                        <a:t>96</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94</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dirty="0">
                          <a:effectLst/>
                        </a:rPr>
                        <a:t>95</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n-lt"/>
                          <a:ea typeface="Calibri" panose="020F0502020204030204" pitchFamily="34" charset="0"/>
                        </a:rPr>
                        <a:t>93</a:t>
                      </a:r>
                    </a:p>
                  </a:txBody>
                  <a:tcPr marL="4445" marR="4445" marT="4445" marB="0" anchor="b"/>
                </a:tc>
                <a:extLst>
                  <a:ext uri="{0D108BD9-81ED-4DB2-BD59-A6C34878D82A}">
                    <a16:rowId xmlns:a16="http://schemas.microsoft.com/office/drawing/2014/main" val="4134118862"/>
                  </a:ext>
                </a:extLst>
              </a:tr>
              <a:tr h="238250">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j-lt"/>
                          <a:ea typeface="Calibri" panose="020F0502020204030204" pitchFamily="34" charset="0"/>
                        </a:rPr>
                        <a:t>95</a:t>
                      </a:r>
                    </a:p>
                  </a:txBody>
                  <a:tcPr marL="4445" marR="4445" marT="4445" marB="0" anchor="b"/>
                </a:tc>
                <a:extLst>
                  <a:ext uri="{0D108BD9-81ED-4DB2-BD59-A6C34878D82A}">
                    <a16:rowId xmlns:a16="http://schemas.microsoft.com/office/drawing/2014/main" val="1155817228"/>
                  </a:ext>
                </a:extLst>
              </a:tr>
              <a:tr h="238250">
                <a:tc>
                  <a:txBody>
                    <a:bodyPr/>
                    <a:lstStyle/>
                    <a:p>
                      <a:pPr marL="0" marR="0" algn="ctr" fontAlgn="b">
                        <a:lnSpc>
                          <a:spcPct val="107000"/>
                        </a:lnSpc>
                        <a:spcBef>
                          <a:spcPts val="0"/>
                        </a:spcBef>
                        <a:spcAft>
                          <a:spcPts val="0"/>
                        </a:spcAft>
                      </a:pPr>
                      <a:r>
                        <a:rPr lang="en-US" sz="1400" kern="1200" dirty="0">
                          <a:effectLst/>
                        </a:rPr>
                        <a:t>96</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93</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j-lt"/>
                          <a:ea typeface="Calibri" panose="020F0502020204030204" pitchFamily="34" charset="0"/>
                        </a:rPr>
                        <a:t>95</a:t>
                      </a:r>
                    </a:p>
                  </a:txBody>
                  <a:tcPr marL="4445" marR="4445" marT="4445" marB="0" anchor="b"/>
                </a:tc>
                <a:extLst>
                  <a:ext uri="{0D108BD9-81ED-4DB2-BD59-A6C34878D82A}">
                    <a16:rowId xmlns:a16="http://schemas.microsoft.com/office/drawing/2014/main" val="4100398267"/>
                  </a:ext>
                </a:extLst>
              </a:tr>
              <a:tr h="238250">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95</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99</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101</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90</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88</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102</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97</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a:effectLst/>
                        </a:rPr>
                        <a:t>96</a:t>
                      </a:r>
                      <a:endParaRPr lang="en-US" sz="140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kern="1200" dirty="0">
                          <a:effectLst/>
                        </a:rPr>
                        <a:t>91</a:t>
                      </a:r>
                      <a:endParaRPr lang="en-US" sz="1400" dirty="0">
                        <a:effectLst/>
                        <a:latin typeface="Times New Roman" panose="02020603050405020304" pitchFamily="18" charset="0"/>
                        <a:ea typeface="Calibri" panose="020F0502020204030204" pitchFamily="34" charset="0"/>
                      </a:endParaRPr>
                    </a:p>
                  </a:txBody>
                  <a:tcPr marL="4445" marR="4445" marT="4445" marB="0" anchor="b"/>
                </a:tc>
                <a:tc>
                  <a:txBody>
                    <a:bodyPr/>
                    <a:lstStyle/>
                    <a:p>
                      <a:pPr marL="0" marR="0" algn="ctr" fontAlgn="b">
                        <a:lnSpc>
                          <a:spcPct val="107000"/>
                        </a:lnSpc>
                        <a:spcBef>
                          <a:spcPts val="0"/>
                        </a:spcBef>
                        <a:spcAft>
                          <a:spcPts val="0"/>
                        </a:spcAft>
                      </a:pPr>
                      <a:r>
                        <a:rPr lang="en-US" sz="1400" dirty="0">
                          <a:effectLst/>
                          <a:latin typeface="+mj-lt"/>
                          <a:ea typeface="Calibri" panose="020F0502020204030204" pitchFamily="34" charset="0"/>
                        </a:rPr>
                        <a:t>87</a:t>
                      </a:r>
                    </a:p>
                  </a:txBody>
                  <a:tcPr marL="4445" marR="4445" marT="4445" marB="0" anchor="b"/>
                </a:tc>
                <a:extLst>
                  <a:ext uri="{0D108BD9-81ED-4DB2-BD59-A6C34878D82A}">
                    <a16:rowId xmlns:a16="http://schemas.microsoft.com/office/drawing/2014/main" val="838617435"/>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0" y="2784872"/>
            <a:ext cx="2324100" cy="1752600"/>
          </a:xfrm>
          <a:prstGeom prst="rect">
            <a:avLst/>
          </a:prstGeom>
        </p:spPr>
      </p:pic>
      <p:sp>
        <p:nvSpPr>
          <p:cNvPr id="13" name="Rectangle 12"/>
          <p:cNvSpPr/>
          <p:nvPr/>
        </p:nvSpPr>
        <p:spPr>
          <a:xfrm>
            <a:off x="231776" y="2699308"/>
            <a:ext cx="6219824" cy="1738938"/>
          </a:xfrm>
          <a:prstGeom prst="rect">
            <a:avLst/>
          </a:prstGeom>
        </p:spPr>
        <p:txBody>
          <a:bodyPr wrap="square">
            <a:spAutoFit/>
          </a:bodyPr>
          <a:lstStyle/>
          <a:p>
            <a:pPr marL="0" indent="0">
              <a:spcBef>
                <a:spcPts val="0"/>
              </a:spcBef>
              <a:spcAft>
                <a:spcPts val="600"/>
              </a:spcAft>
              <a:buNone/>
            </a:pPr>
            <a:r>
              <a:rPr lang="en-US" sz="1700" b="1" dirty="0"/>
              <a:t>90% CI for </a:t>
            </a:r>
            <a:r>
              <a:rPr lang="el-GR" sz="1700" b="1" i="1" dirty="0"/>
              <a:t>μ</a:t>
            </a:r>
            <a:r>
              <a:rPr lang="en-US" sz="1700" b="1" dirty="0"/>
              <a:t> = mean wait time in the population of            Old Faithful eruptions in January–August 2019</a:t>
            </a:r>
          </a:p>
          <a:p>
            <a:pPr marL="0" indent="0">
              <a:buNone/>
            </a:pPr>
            <a:r>
              <a:rPr lang="en-US" sz="1700" b="1" dirty="0"/>
              <a:t>One-sample </a:t>
            </a:r>
            <a:r>
              <a:rPr lang="en-US" sz="1700" b="1" i="1" dirty="0"/>
              <a:t>t </a:t>
            </a:r>
            <a:r>
              <a:rPr lang="en-US" sz="1700" b="1" dirty="0"/>
              <a:t>interval for a mean</a:t>
            </a:r>
          </a:p>
          <a:p>
            <a:pPr marL="117475" indent="-117475">
              <a:buFont typeface="Arial" panose="020B0604020202020204" pitchFamily="34" charset="0"/>
              <a:buChar char="•"/>
            </a:pPr>
            <a:r>
              <a:rPr lang="en-US" sz="1700" b="1" dirty="0"/>
              <a:t>Random? Random sample of 80 eruptions</a:t>
            </a:r>
          </a:p>
          <a:p>
            <a:pPr marL="460375" lvl="1" indent="-233363">
              <a:buFont typeface="Courier New" panose="02070309020205020404" pitchFamily="49" charset="0"/>
              <a:buChar char="o"/>
            </a:pPr>
            <a:r>
              <a:rPr lang="en-US" sz="1700" b="1" dirty="0"/>
              <a:t>10%? 80 ≤ 0.10(all Old Faithful eruptions in Jan-Aug)</a:t>
            </a:r>
          </a:p>
          <a:p>
            <a:pPr marL="117475" indent="-117475">
              <a:buFont typeface="Arial" panose="020B0604020202020204" pitchFamily="34" charset="0"/>
              <a:buChar char="•"/>
            </a:pPr>
            <a:r>
              <a:rPr lang="en-US" sz="1700" b="1" dirty="0"/>
              <a:t>Normal/Large Sample? </a:t>
            </a:r>
            <a:r>
              <a:rPr lang="en-US" sz="1700" b="1" i="1" dirty="0"/>
              <a:t>n </a:t>
            </a:r>
            <a:r>
              <a:rPr lang="en-US" sz="1700" b="1" dirty="0"/>
              <a:t>= 80 ≥ 30</a:t>
            </a:r>
            <a:endParaRPr lang="en-US" sz="1700" b="1" i="1" dirty="0"/>
          </a:p>
        </p:txBody>
      </p:sp>
    </p:spTree>
    <p:extLst>
      <p:ext uri="{BB962C8B-B14F-4D97-AF65-F5344CB8AC3E}">
        <p14:creationId xmlns:p14="http://schemas.microsoft.com/office/powerpoint/2010/main" val="124279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10831</TotalTime>
  <Words>3188</Words>
  <Application>Microsoft Office PowerPoint</Application>
  <PresentationFormat>On-screen Show (16:9)</PresentationFormat>
  <Paragraphs>1078</Paragraphs>
  <Slides>26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 Math</vt:lpstr>
      <vt:lpstr>Courier New</vt:lpstr>
      <vt:lpstr>Times New Roman</vt:lpstr>
      <vt:lpstr>FinalPowerpoint</vt:lpstr>
      <vt:lpstr>Plan for Tonight’s Office Hours </vt:lpstr>
      <vt:lpstr>Old Faithful finale</vt:lpstr>
      <vt:lpstr>Old Faithful finale, Part I</vt:lpstr>
      <vt:lpstr>How do you get data from Excel into the TI-84 Plus CE and Smartview?</vt:lpstr>
      <vt:lpstr>How do you get data from Excel into the TI-84 Plus CE and Smartview?</vt:lpstr>
      <vt:lpstr>How do you get data from Excel into the TI-84 Plus CE and Smartview?</vt:lpstr>
      <vt:lpstr>How do you get data from Excel into the TI-Nspire?</vt:lpstr>
      <vt:lpstr>How do you get data from Excel into the TI-Nspire?</vt:lpstr>
      <vt:lpstr>Old Faithful finale, Part I</vt:lpstr>
      <vt:lpstr>Old Faithful finale, Part I</vt:lpstr>
      <vt:lpstr>Old Faithful finale, Part I</vt:lpstr>
      <vt:lpstr>Old Faithful finale, Part I</vt:lpstr>
      <vt:lpstr>Old Faithful finale, part II</vt:lpstr>
      <vt:lpstr>What if the data aren’t TI-84 Plus CE friendly?</vt:lpstr>
      <vt:lpstr>Graphing Data with a Categorical Grouping</vt:lpstr>
      <vt:lpstr>Old Faithful finale, part II</vt:lpstr>
      <vt:lpstr>Old Faithful finale, part II</vt:lpstr>
      <vt:lpstr>Old Faithful finale, part II</vt:lpstr>
      <vt:lpstr>Old Faithful finale, part II</vt:lpstr>
      <vt:lpstr>Old Faithful finale, part II</vt:lpstr>
      <vt:lpstr>Old Faithful finale, part III</vt:lpstr>
      <vt:lpstr>Old Faithful finale, part III</vt:lpstr>
      <vt:lpstr>Old Faithful finale, part III</vt:lpstr>
      <vt:lpstr>Old Faithful finale, part III</vt:lpstr>
      <vt:lpstr>Old Faithful finale, part III</vt:lpstr>
      <vt:lpstr>PowerPoint Presentation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Brollo, Clementina</dc:creator>
  <cp:lastModifiedBy>Daren Starnes</cp:lastModifiedBy>
  <cp:revision>421</cp:revision>
  <cp:lastPrinted>2020-11-02T19:08:22Z</cp:lastPrinted>
  <dcterms:created xsi:type="dcterms:W3CDTF">2007-12-19T20:51:45Z</dcterms:created>
  <dcterms:modified xsi:type="dcterms:W3CDTF">2021-02-26T23:30:30Z</dcterms:modified>
</cp:coreProperties>
</file>